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1" r:id="rId3"/>
    <p:sldId id="286" r:id="rId4"/>
    <p:sldId id="287" r:id="rId5"/>
    <p:sldId id="323" r:id="rId6"/>
    <p:sldId id="288" r:id="rId7"/>
    <p:sldId id="289" r:id="rId8"/>
    <p:sldId id="290" r:id="rId9"/>
    <p:sldId id="291" r:id="rId10"/>
    <p:sldId id="294" r:id="rId11"/>
    <p:sldId id="292" r:id="rId12"/>
    <p:sldId id="299" r:id="rId13"/>
    <p:sldId id="305" r:id="rId14"/>
    <p:sldId id="313" r:id="rId15"/>
    <p:sldId id="314" r:id="rId16"/>
    <p:sldId id="316" r:id="rId17"/>
    <p:sldId id="317" r:id="rId18"/>
    <p:sldId id="318" r:id="rId19"/>
    <p:sldId id="319" r:id="rId20"/>
    <p:sldId id="320" r:id="rId21"/>
    <p:sldId id="308" r:id="rId22"/>
    <p:sldId id="309" r:id="rId23"/>
    <p:sldId id="310" r:id="rId24"/>
    <p:sldId id="311" r:id="rId25"/>
    <p:sldId id="312" r:id="rId26"/>
    <p:sldId id="276" r:id="rId27"/>
    <p:sldId id="263" r:id="rId28"/>
    <p:sldId id="322" r:id="rId2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0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rmy24\Documents\SWIBREG\Socialstyrelsen\Data%20till%20&#229;rsrapport%202015\Sammanst&#228;llning%20Kolektomier_2010201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rmy24\Documents\SWIBREG\Socialstyrelsen\Data%20till%20&#229;rsrapport%202015\Arbetsbok%20kirurgi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rmy24\Documents\SWIBREG\Socialstyrelsen\Data%20till%20&#229;rsrapport%202015\Arbetsbok%20kirurgi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rmy24\Documents\SWIBREG\Socialstyrelsen\Data%20till%20&#229;rsrapport%202015\Arbetsbok%20kirurg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rmy24\Documents\SWIBREG\Socialstyrelsen\Data%20till%20&#229;rsrapport%202015\Sammanst&#228;llning%20Rekonstruktiv_2010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rmy24\Documents\SWIBREG\Socialstyrelsen\Data%20till%20&#229;rsrapport%202015\Sammanst&#228;llning%20Kolektomier_2010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rmy24\Documents\SWIBREG\Socialstyrelsen\Data%20till%20&#229;rsrapport%202015\Sammanst&#228;llning%20Kolektomier_2010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rmy24\Documents\SWIBREG\Socialstyrelsen\Data%20till%20&#229;rsrapport%202015\Sammanst&#228;llning%20Rekonstruktiv_2010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rmy24\Documents\SWIBREG\Socialstyrelsen\Data%20till%20&#229;rsrapport%202015\Sammanst&#228;llning%20Rekonstruktiv_2010201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rmy24\Documents\SWIBREG\Socialstyrelsen\Data%20till%20&#229;rsrapport%202015\Sammanst&#228;llning%20Rekonstruktiv_20102014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army24\Documents\SWIBREG\Socialstyrelsen\Data%20till%20&#229;rsrapport%202015\Arbetsbok%20kirurgi.xlsx" TargetMode="External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army24\Documents\SWIBREG\Socialstyrelsen\Data%20till%20&#229;rsrapport%202015\Arbetsbok%20kirurgi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/>
              <a:t>2010-2014 - Riket, båda könen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8101241027515445E-2"/>
          <c:y val="0.12858543904871211"/>
          <c:w val="0.72964713864956088"/>
          <c:h val="0.49940638582099384"/>
        </c:manualLayout>
      </c:layout>
      <c:lineChart>
        <c:grouping val="standard"/>
        <c:varyColors val="0"/>
        <c:ser>
          <c:idx val="1"/>
          <c:order val="0"/>
          <c:tx>
            <c:strRef>
              <c:f>'Kolektomi 10-14'!$D$6</c:f>
              <c:strCache>
                <c:ptCount val="1"/>
                <c:pt idx="0">
                  <c:v>Antal individer med IBD</c:v>
                </c:pt>
              </c:strCache>
            </c:strRef>
          </c:tx>
          <c:marker>
            <c:symbol val="none"/>
          </c:marker>
          <c:cat>
            <c:strRef>
              <c:f>'Kolektomi 10-14'!$A$64:$A$84</c:f>
              <c:strCache>
                <c:ptCount val="21"/>
                <c:pt idx="0">
                  <c:v>01 Stockholm</c:v>
                </c:pt>
                <c:pt idx="1">
                  <c:v>03 Uppsala</c:v>
                </c:pt>
                <c:pt idx="2">
                  <c:v>04 Södermanland</c:v>
                </c:pt>
                <c:pt idx="3">
                  <c:v>05 Östergötland</c:v>
                </c:pt>
                <c:pt idx="4">
                  <c:v>06 Jönköping</c:v>
                </c:pt>
                <c:pt idx="5">
                  <c:v>07 Kronoberg</c:v>
                </c:pt>
                <c:pt idx="6">
                  <c:v>08 Kalmar</c:v>
                </c:pt>
                <c:pt idx="7">
                  <c:v>09 Gotland</c:v>
                </c:pt>
                <c:pt idx="8">
                  <c:v>10 Blekinge</c:v>
                </c:pt>
                <c:pt idx="9">
                  <c:v>12 Skåne</c:v>
                </c:pt>
                <c:pt idx="10">
                  <c:v>13 Halland</c:v>
                </c:pt>
                <c:pt idx="11">
                  <c:v>14 Västra Götaland</c:v>
                </c:pt>
                <c:pt idx="12">
                  <c:v>17 Värmland</c:v>
                </c:pt>
                <c:pt idx="13">
                  <c:v>18 Örebro</c:v>
                </c:pt>
                <c:pt idx="14">
                  <c:v>19 Västmanland</c:v>
                </c:pt>
                <c:pt idx="15">
                  <c:v>20 Dalarna</c:v>
                </c:pt>
                <c:pt idx="16">
                  <c:v>21 Gävleborg</c:v>
                </c:pt>
                <c:pt idx="17">
                  <c:v>22 Västernorrland</c:v>
                </c:pt>
                <c:pt idx="18">
                  <c:v>23 Jämtland</c:v>
                </c:pt>
                <c:pt idx="19">
                  <c:v>24 Västerbotten</c:v>
                </c:pt>
                <c:pt idx="20">
                  <c:v>25 Norrbotten</c:v>
                </c:pt>
              </c:strCache>
            </c:strRef>
          </c:cat>
          <c:val>
            <c:numRef>
              <c:f>'Kolektomi 10-14'!$D$64:$D$84</c:f>
              <c:numCache>
                <c:formatCode>General</c:formatCode>
                <c:ptCount val="21"/>
                <c:pt idx="0">
                  <c:v>19059.400000000001</c:v>
                </c:pt>
                <c:pt idx="1">
                  <c:v>3437.6</c:v>
                </c:pt>
                <c:pt idx="2">
                  <c:v>2755.8</c:v>
                </c:pt>
                <c:pt idx="3">
                  <c:v>4405.6000000000004</c:v>
                </c:pt>
                <c:pt idx="4">
                  <c:v>2987.6</c:v>
                </c:pt>
                <c:pt idx="5">
                  <c:v>1644.4</c:v>
                </c:pt>
                <c:pt idx="6">
                  <c:v>2489.8000000000002</c:v>
                </c:pt>
                <c:pt idx="7">
                  <c:v>652</c:v>
                </c:pt>
                <c:pt idx="8">
                  <c:v>1429</c:v>
                </c:pt>
                <c:pt idx="9">
                  <c:v>12132.8</c:v>
                </c:pt>
                <c:pt idx="10">
                  <c:v>2461.1999999999998</c:v>
                </c:pt>
                <c:pt idx="11">
                  <c:v>16334.4</c:v>
                </c:pt>
                <c:pt idx="12">
                  <c:v>2651.8</c:v>
                </c:pt>
                <c:pt idx="13">
                  <c:v>3124.4</c:v>
                </c:pt>
                <c:pt idx="14">
                  <c:v>2487.8000000000002</c:v>
                </c:pt>
                <c:pt idx="15">
                  <c:v>2910.6</c:v>
                </c:pt>
                <c:pt idx="16">
                  <c:v>3093.4</c:v>
                </c:pt>
                <c:pt idx="17">
                  <c:v>2157.1999999999998</c:v>
                </c:pt>
                <c:pt idx="18">
                  <c:v>1099.8</c:v>
                </c:pt>
                <c:pt idx="19">
                  <c:v>2377</c:v>
                </c:pt>
                <c:pt idx="20">
                  <c:v>2457.1999999999998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627712"/>
        <c:axId val="35095296"/>
      </c:lineChart>
      <c:catAx>
        <c:axId val="32627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5095296"/>
        <c:crosses val="autoZero"/>
        <c:auto val="1"/>
        <c:lblAlgn val="ctr"/>
        <c:lblOffset val="100"/>
        <c:noMultiLvlLbl val="0"/>
      </c:catAx>
      <c:valAx>
        <c:axId val="350952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2627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77743492708434"/>
          <c:y val="2.0651846695140079E-3"/>
          <c:w val="0.16301675402291427"/>
          <c:h val="0.286499040433498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/>
              <a:t>2010-2014 - Riket, båda könen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'Opererade 2010-2014'!$AD$2</c:f>
              <c:strCache>
                <c:ptCount val="1"/>
                <c:pt idx="0">
                  <c:v>Andel opererade kvinnor</c:v>
                </c:pt>
              </c:strCache>
            </c:strRef>
          </c:tx>
          <c:marker>
            <c:symbol val="none"/>
          </c:marker>
          <c:cat>
            <c:strRef>
              <c:f>'Opererade 2010-2014'!$B$51:$B$68</c:f>
              <c:strCache>
                <c:ptCount val="18"/>
                <c:pt idx="0">
                  <c:v>0- 4</c:v>
                </c:pt>
                <c:pt idx="1">
                  <c:v>5- 9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</c:v>
                </c:pt>
              </c:strCache>
            </c:strRef>
          </c:cat>
          <c:val>
            <c:numRef>
              <c:f>'Opererade 2010-2014'!$AD$51:$AD$68</c:f>
              <c:numCache>
                <c:formatCode>0.00%</c:formatCode>
                <c:ptCount val="18"/>
                <c:pt idx="0">
                  <c:v>2.4038461538461536E-2</c:v>
                </c:pt>
                <c:pt idx="1">
                  <c:v>1.2970168612191959E-2</c:v>
                </c:pt>
                <c:pt idx="2">
                  <c:v>1.1655011655011656E-2</c:v>
                </c:pt>
                <c:pt idx="3">
                  <c:v>3.9482342618995393E-2</c:v>
                </c:pt>
                <c:pt idx="4">
                  <c:v>2.836950029862632E-2</c:v>
                </c:pt>
                <c:pt idx="5">
                  <c:v>2.8866138095604652E-2</c:v>
                </c:pt>
                <c:pt idx="6">
                  <c:v>2.5268679631525074E-2</c:v>
                </c:pt>
                <c:pt idx="7">
                  <c:v>2.4136756019990914E-2</c:v>
                </c:pt>
                <c:pt idx="8">
                  <c:v>1.7344033134869274E-2</c:v>
                </c:pt>
                <c:pt idx="9">
                  <c:v>1.96949571749187E-2</c:v>
                </c:pt>
                <c:pt idx="10">
                  <c:v>1.6730401529636712E-2</c:v>
                </c:pt>
                <c:pt idx="11">
                  <c:v>2.0038254850168503E-2</c:v>
                </c:pt>
                <c:pt idx="12">
                  <c:v>1.4760960564000881E-2</c:v>
                </c:pt>
                <c:pt idx="13">
                  <c:v>1.5598081668761933E-2</c:v>
                </c:pt>
                <c:pt idx="14">
                  <c:v>1.7554729450640232E-2</c:v>
                </c:pt>
                <c:pt idx="15">
                  <c:v>1.0853478046373953E-2</c:v>
                </c:pt>
                <c:pt idx="16">
                  <c:v>1.1283851554663991E-2</c:v>
                </c:pt>
                <c:pt idx="17">
                  <c:v>6.901311249137336E-3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'Opererade 2010-2014'!$AD$3</c:f>
              <c:strCache>
                <c:ptCount val="1"/>
                <c:pt idx="0">
                  <c:v>Andel opererade män</c:v>
                </c:pt>
              </c:strCache>
            </c:strRef>
          </c:tx>
          <c:marker>
            <c:symbol val="none"/>
          </c:marker>
          <c:val>
            <c:numRef>
              <c:f>'Opererade 2010-2014'!$AD$72:$AD$89</c:f>
              <c:numCache>
                <c:formatCode>0.00%</c:formatCode>
                <c:ptCount val="18"/>
                <c:pt idx="0">
                  <c:v>0</c:v>
                </c:pt>
                <c:pt idx="1">
                  <c:v>2.9171528588098017E-2</c:v>
                </c:pt>
                <c:pt idx="2">
                  <c:v>1.7258382642998029E-2</c:v>
                </c:pt>
                <c:pt idx="3">
                  <c:v>5.2677787532923619E-2</c:v>
                </c:pt>
                <c:pt idx="4">
                  <c:v>5.9325842696629216E-2</c:v>
                </c:pt>
                <c:pt idx="5">
                  <c:v>4.6313179199183138E-2</c:v>
                </c:pt>
                <c:pt idx="6">
                  <c:v>3.6702954898911351E-2</c:v>
                </c:pt>
                <c:pt idx="7">
                  <c:v>3.1558726673984634E-2</c:v>
                </c:pt>
                <c:pt idx="8">
                  <c:v>2.9818033538916357E-2</c:v>
                </c:pt>
                <c:pt idx="9">
                  <c:v>2.3956686311149441E-2</c:v>
                </c:pt>
                <c:pt idx="10">
                  <c:v>2.2306548382134254E-2</c:v>
                </c:pt>
                <c:pt idx="11">
                  <c:v>2.565086062233303E-2</c:v>
                </c:pt>
                <c:pt idx="12">
                  <c:v>2.2306638985820929E-2</c:v>
                </c:pt>
                <c:pt idx="13">
                  <c:v>2.2638920649439745E-2</c:v>
                </c:pt>
                <c:pt idx="14">
                  <c:v>2.1435862538278325E-2</c:v>
                </c:pt>
                <c:pt idx="15">
                  <c:v>1.7830920914621354E-2</c:v>
                </c:pt>
                <c:pt idx="16">
                  <c:v>6.41025641025641E-3</c:v>
                </c:pt>
                <c:pt idx="17">
                  <c:v>4.6125461254612546E-3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227776"/>
        <c:axId val="39229312"/>
      </c:lineChart>
      <c:catAx>
        <c:axId val="39227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9229312"/>
        <c:crosses val="autoZero"/>
        <c:auto val="1"/>
        <c:lblAlgn val="ctr"/>
        <c:lblOffset val="100"/>
        <c:noMultiLvlLbl val="0"/>
      </c:catAx>
      <c:valAx>
        <c:axId val="39229312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392277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/>
              <a:t>2010-2014 - Region/landsting, båda könen, alla åldrar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'Opererade 2010-2014'!$B$4</c:f>
              <c:strCache>
                <c:ptCount val="1"/>
                <c:pt idx="0">
                  <c:v>Antal IBD totalt</c:v>
                </c:pt>
              </c:strCache>
            </c:strRef>
          </c:tx>
          <c:marker>
            <c:symbol val="none"/>
          </c:marker>
          <c:cat>
            <c:strRef>
              <c:f>'Opererade 2010-2014'!$A$5:$A$25</c:f>
              <c:strCache>
                <c:ptCount val="21"/>
                <c:pt idx="0">
                  <c:v>Blekinge</c:v>
                </c:pt>
                <c:pt idx="1">
                  <c:v>Dalarna</c:v>
                </c:pt>
                <c:pt idx="2">
                  <c:v>Gotland</c:v>
                </c:pt>
                <c:pt idx="3">
                  <c:v>Gävleborg</c:v>
                </c:pt>
                <c:pt idx="4">
                  <c:v>Halland</c:v>
                </c:pt>
                <c:pt idx="5">
                  <c:v>Jämtland</c:v>
                </c:pt>
                <c:pt idx="6">
                  <c:v>Jönköping</c:v>
                </c:pt>
                <c:pt idx="7">
                  <c:v>Kalmar</c:v>
                </c:pt>
                <c:pt idx="8">
                  <c:v>Kronoberg</c:v>
                </c:pt>
                <c:pt idx="9">
                  <c:v>Norrbotten</c:v>
                </c:pt>
                <c:pt idx="10">
                  <c:v>Skåne</c:v>
                </c:pt>
                <c:pt idx="11">
                  <c:v>Stockholm</c:v>
                </c:pt>
                <c:pt idx="12">
                  <c:v>Södermanland</c:v>
                </c:pt>
                <c:pt idx="13">
                  <c:v>Uppsala</c:v>
                </c:pt>
                <c:pt idx="14">
                  <c:v>Värmland</c:v>
                </c:pt>
                <c:pt idx="15">
                  <c:v>Västerbotten</c:v>
                </c:pt>
                <c:pt idx="16">
                  <c:v>Västernorrland</c:v>
                </c:pt>
                <c:pt idx="17">
                  <c:v>Västmanland</c:v>
                </c:pt>
                <c:pt idx="18">
                  <c:v>Västra Götaland</c:v>
                </c:pt>
                <c:pt idx="19">
                  <c:v>Örebro</c:v>
                </c:pt>
                <c:pt idx="20">
                  <c:v>Östergötland</c:v>
                </c:pt>
              </c:strCache>
            </c:strRef>
          </c:cat>
          <c:val>
            <c:numRef>
              <c:f>'Opererade 2010-2014'!$AA$5:$AA$25</c:f>
              <c:numCache>
                <c:formatCode>General</c:formatCode>
                <c:ptCount val="21"/>
                <c:pt idx="0">
                  <c:v>1547.2</c:v>
                </c:pt>
                <c:pt idx="1">
                  <c:v>2976.8</c:v>
                </c:pt>
                <c:pt idx="2">
                  <c:v>675.2</c:v>
                </c:pt>
                <c:pt idx="3">
                  <c:v>3131.4</c:v>
                </c:pt>
                <c:pt idx="4">
                  <c:v>2643.4</c:v>
                </c:pt>
                <c:pt idx="5">
                  <c:v>1111</c:v>
                </c:pt>
                <c:pt idx="6">
                  <c:v>3030</c:v>
                </c:pt>
                <c:pt idx="7">
                  <c:v>2519</c:v>
                </c:pt>
                <c:pt idx="8">
                  <c:v>1683</c:v>
                </c:pt>
                <c:pt idx="9">
                  <c:v>2499.6</c:v>
                </c:pt>
                <c:pt idx="10">
                  <c:v>11964.2</c:v>
                </c:pt>
                <c:pt idx="11">
                  <c:v>18753</c:v>
                </c:pt>
                <c:pt idx="12">
                  <c:v>2908.4</c:v>
                </c:pt>
                <c:pt idx="13">
                  <c:v>3286.2</c:v>
                </c:pt>
                <c:pt idx="14">
                  <c:v>2780.8</c:v>
                </c:pt>
                <c:pt idx="15">
                  <c:v>2276.4</c:v>
                </c:pt>
                <c:pt idx="16">
                  <c:v>2223.4</c:v>
                </c:pt>
                <c:pt idx="17">
                  <c:v>2546.1999999999998</c:v>
                </c:pt>
                <c:pt idx="18">
                  <c:v>16016.2</c:v>
                </c:pt>
                <c:pt idx="19">
                  <c:v>2988.4</c:v>
                </c:pt>
                <c:pt idx="20">
                  <c:v>4348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43360"/>
        <c:axId val="36944896"/>
      </c:lineChart>
      <c:lineChart>
        <c:grouping val="standard"/>
        <c:varyColors val="0"/>
        <c:ser>
          <c:idx val="1"/>
          <c:order val="1"/>
          <c:tx>
            <c:strRef>
              <c:f>'Opererade 2010-2014'!$C$4</c:f>
              <c:strCache>
                <c:ptCount val="1"/>
                <c:pt idx="0">
                  <c:v>Antal opererade</c:v>
                </c:pt>
              </c:strCache>
            </c:strRef>
          </c:tx>
          <c:marker>
            <c:symbol val="none"/>
          </c:marker>
          <c:cat>
            <c:strRef>
              <c:f>'Opererade 2010-2014'!$A$5:$A$25</c:f>
              <c:strCache>
                <c:ptCount val="21"/>
                <c:pt idx="0">
                  <c:v>Blekinge</c:v>
                </c:pt>
                <c:pt idx="1">
                  <c:v>Dalarna</c:v>
                </c:pt>
                <c:pt idx="2">
                  <c:v>Gotland</c:v>
                </c:pt>
                <c:pt idx="3">
                  <c:v>Gävleborg</c:v>
                </c:pt>
                <c:pt idx="4">
                  <c:v>Halland</c:v>
                </c:pt>
                <c:pt idx="5">
                  <c:v>Jämtland</c:v>
                </c:pt>
                <c:pt idx="6">
                  <c:v>Jönköping</c:v>
                </c:pt>
                <c:pt idx="7">
                  <c:v>Kalmar</c:v>
                </c:pt>
                <c:pt idx="8">
                  <c:v>Kronoberg</c:v>
                </c:pt>
                <c:pt idx="9">
                  <c:v>Norrbotten</c:v>
                </c:pt>
                <c:pt idx="10">
                  <c:v>Skåne</c:v>
                </c:pt>
                <c:pt idx="11">
                  <c:v>Stockholm</c:v>
                </c:pt>
                <c:pt idx="12">
                  <c:v>Södermanland</c:v>
                </c:pt>
                <c:pt idx="13">
                  <c:v>Uppsala</c:v>
                </c:pt>
                <c:pt idx="14">
                  <c:v>Värmland</c:v>
                </c:pt>
                <c:pt idx="15">
                  <c:v>Västerbotten</c:v>
                </c:pt>
                <c:pt idx="16">
                  <c:v>Västernorrland</c:v>
                </c:pt>
                <c:pt idx="17">
                  <c:v>Västmanland</c:v>
                </c:pt>
                <c:pt idx="18">
                  <c:v>Västra Götaland</c:v>
                </c:pt>
                <c:pt idx="19">
                  <c:v>Örebro</c:v>
                </c:pt>
                <c:pt idx="20">
                  <c:v>Östergötland</c:v>
                </c:pt>
              </c:strCache>
            </c:strRef>
          </c:cat>
          <c:val>
            <c:numRef>
              <c:f>'Opererade 2010-2014'!$AB$5:$AB$25</c:f>
              <c:numCache>
                <c:formatCode>General</c:formatCode>
                <c:ptCount val="21"/>
                <c:pt idx="0">
                  <c:v>41</c:v>
                </c:pt>
                <c:pt idx="1">
                  <c:v>69</c:v>
                </c:pt>
                <c:pt idx="2">
                  <c:v>20</c:v>
                </c:pt>
                <c:pt idx="3">
                  <c:v>44</c:v>
                </c:pt>
                <c:pt idx="4">
                  <c:v>59</c:v>
                </c:pt>
                <c:pt idx="5">
                  <c:v>27</c:v>
                </c:pt>
                <c:pt idx="6">
                  <c:v>64</c:v>
                </c:pt>
                <c:pt idx="7">
                  <c:v>38</c:v>
                </c:pt>
                <c:pt idx="8">
                  <c:v>27</c:v>
                </c:pt>
                <c:pt idx="9">
                  <c:v>30</c:v>
                </c:pt>
                <c:pt idx="10">
                  <c:v>236</c:v>
                </c:pt>
                <c:pt idx="11">
                  <c:v>435</c:v>
                </c:pt>
                <c:pt idx="12">
                  <c:v>65</c:v>
                </c:pt>
                <c:pt idx="13">
                  <c:v>59</c:v>
                </c:pt>
                <c:pt idx="14">
                  <c:v>87</c:v>
                </c:pt>
                <c:pt idx="15">
                  <c:v>79</c:v>
                </c:pt>
                <c:pt idx="16">
                  <c:v>52</c:v>
                </c:pt>
                <c:pt idx="17">
                  <c:v>43</c:v>
                </c:pt>
                <c:pt idx="18">
                  <c:v>458</c:v>
                </c:pt>
                <c:pt idx="19">
                  <c:v>88</c:v>
                </c:pt>
                <c:pt idx="20">
                  <c:v>148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56416"/>
        <c:axId val="36954880"/>
      </c:lineChart>
      <c:catAx>
        <c:axId val="36943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6944896"/>
        <c:crosses val="autoZero"/>
        <c:auto val="1"/>
        <c:lblAlgn val="ctr"/>
        <c:lblOffset val="100"/>
        <c:noMultiLvlLbl val="0"/>
      </c:catAx>
      <c:valAx>
        <c:axId val="369448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6943360"/>
        <c:crosses val="autoZero"/>
        <c:crossBetween val="between"/>
      </c:valAx>
      <c:valAx>
        <c:axId val="3695488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36956416"/>
        <c:crosses val="max"/>
        <c:crossBetween val="between"/>
      </c:valAx>
      <c:catAx>
        <c:axId val="36956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95488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84578667249927086"/>
          <c:y val="1.4227690328003136E-2"/>
          <c:w val="0.14958369787109946"/>
          <c:h val="0.391916593220050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/>
              <a:t>2010-2014 - Region/landsting, båda könen, alla åldrar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4295348498104406E-2"/>
          <c:y val="0.13244496254167346"/>
          <c:w val="0.75559626227277144"/>
          <c:h val="0.52637792222340307"/>
        </c:manualLayout>
      </c:layout>
      <c:lineChart>
        <c:grouping val="standard"/>
        <c:varyColors val="0"/>
        <c:ser>
          <c:idx val="0"/>
          <c:order val="0"/>
          <c:tx>
            <c:strRef>
              <c:f>'Opererade 2010-2014'!$AD$4</c:f>
              <c:strCache>
                <c:ptCount val="1"/>
                <c:pt idx="0">
                  <c:v>Andel opererade</c:v>
                </c:pt>
              </c:strCache>
            </c:strRef>
          </c:tx>
          <c:marker>
            <c:symbol val="none"/>
          </c:marker>
          <c:cat>
            <c:strRef>
              <c:f>'Opererade 2010-2014'!$A$5:$A$25</c:f>
              <c:strCache>
                <c:ptCount val="21"/>
                <c:pt idx="0">
                  <c:v>Blekinge</c:v>
                </c:pt>
                <c:pt idx="1">
                  <c:v>Dalarna</c:v>
                </c:pt>
                <c:pt idx="2">
                  <c:v>Gotland</c:v>
                </c:pt>
                <c:pt idx="3">
                  <c:v>Gävleborg</c:v>
                </c:pt>
                <c:pt idx="4">
                  <c:v>Halland</c:v>
                </c:pt>
                <c:pt idx="5">
                  <c:v>Jämtland</c:v>
                </c:pt>
                <c:pt idx="6">
                  <c:v>Jönköping</c:v>
                </c:pt>
                <c:pt idx="7">
                  <c:v>Kalmar</c:v>
                </c:pt>
                <c:pt idx="8">
                  <c:v>Kronoberg</c:v>
                </c:pt>
                <c:pt idx="9">
                  <c:v>Norrbotten</c:v>
                </c:pt>
                <c:pt idx="10">
                  <c:v>Skåne</c:v>
                </c:pt>
                <c:pt idx="11">
                  <c:v>Stockholm</c:v>
                </c:pt>
                <c:pt idx="12">
                  <c:v>Södermanland</c:v>
                </c:pt>
                <c:pt idx="13">
                  <c:v>Uppsala</c:v>
                </c:pt>
                <c:pt idx="14">
                  <c:v>Värmland</c:v>
                </c:pt>
                <c:pt idx="15">
                  <c:v>Västerbotten</c:v>
                </c:pt>
                <c:pt idx="16">
                  <c:v>Västernorrland</c:v>
                </c:pt>
                <c:pt idx="17">
                  <c:v>Västmanland</c:v>
                </c:pt>
                <c:pt idx="18">
                  <c:v>Västra Götaland</c:v>
                </c:pt>
                <c:pt idx="19">
                  <c:v>Örebro</c:v>
                </c:pt>
                <c:pt idx="20">
                  <c:v>Östergötland</c:v>
                </c:pt>
              </c:strCache>
            </c:strRef>
          </c:cat>
          <c:val>
            <c:numRef>
              <c:f>'Opererade 2010-2014'!$AD$5:$AD$25</c:f>
              <c:numCache>
                <c:formatCode>0.00%</c:formatCode>
                <c:ptCount val="21"/>
                <c:pt idx="0">
                  <c:v>2.6499482936918305E-2</c:v>
                </c:pt>
                <c:pt idx="1">
                  <c:v>2.317925288900833E-2</c:v>
                </c:pt>
                <c:pt idx="2">
                  <c:v>2.9620853080568717E-2</c:v>
                </c:pt>
                <c:pt idx="3">
                  <c:v>1.4051223095101231E-2</c:v>
                </c:pt>
                <c:pt idx="4">
                  <c:v>2.2319739729136714E-2</c:v>
                </c:pt>
                <c:pt idx="5">
                  <c:v>2.4302430243024302E-2</c:v>
                </c:pt>
                <c:pt idx="6">
                  <c:v>2.1122112211221122E-2</c:v>
                </c:pt>
                <c:pt idx="7">
                  <c:v>1.5085351329892815E-2</c:v>
                </c:pt>
                <c:pt idx="8">
                  <c:v>1.6042780748663103E-2</c:v>
                </c:pt>
                <c:pt idx="9">
                  <c:v>1.2001920307249161E-2</c:v>
                </c:pt>
                <c:pt idx="10">
                  <c:v>1.9725514451446817E-2</c:v>
                </c:pt>
                <c:pt idx="11">
                  <c:v>2.3196288593824988E-2</c:v>
                </c:pt>
                <c:pt idx="12">
                  <c:v>2.2349057901251544E-2</c:v>
                </c:pt>
                <c:pt idx="13">
                  <c:v>1.7953867689124218E-2</c:v>
                </c:pt>
                <c:pt idx="14">
                  <c:v>3.1285960874568468E-2</c:v>
                </c:pt>
                <c:pt idx="15">
                  <c:v>3.4703918467756105E-2</c:v>
                </c:pt>
                <c:pt idx="16">
                  <c:v>2.338760456957812E-2</c:v>
                </c:pt>
                <c:pt idx="17">
                  <c:v>1.6887911397376484E-2</c:v>
                </c:pt>
                <c:pt idx="18">
                  <c:v>2.8596046502915799E-2</c:v>
                </c:pt>
                <c:pt idx="19">
                  <c:v>2.9447195823852228E-2</c:v>
                </c:pt>
                <c:pt idx="20">
                  <c:v>3.4038638454461818E-2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18912"/>
        <c:axId val="40149376"/>
      </c:lineChart>
      <c:catAx>
        <c:axId val="40118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0149376"/>
        <c:crosses val="autoZero"/>
        <c:auto val="1"/>
        <c:lblAlgn val="ctr"/>
        <c:lblOffset val="100"/>
        <c:noMultiLvlLbl val="0"/>
      </c:catAx>
      <c:valAx>
        <c:axId val="40149376"/>
        <c:scaling>
          <c:orientation val="minMax"/>
          <c:max val="5.000000000000001E-2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40118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834840089433261"/>
          <c:y val="7.6821220146960842E-3"/>
          <c:w val="0.15010838922912415"/>
          <c:h val="0.16368892100973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/>
              <a:t>2010-2014 - Riket, båda könen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7968188004277242E-2"/>
          <c:y val="0.13244496254167346"/>
          <c:w val="0.66116761446485861"/>
          <c:h val="0.716038553563076"/>
        </c:manualLayout>
      </c:layout>
      <c:lineChart>
        <c:grouping val="standard"/>
        <c:varyColors val="0"/>
        <c:ser>
          <c:idx val="0"/>
          <c:order val="0"/>
          <c:tx>
            <c:strRef>
              <c:f>'Rekon 10-14'!$G$5</c:f>
              <c:strCache>
                <c:ptCount val="1"/>
                <c:pt idx="0">
                  <c:v>Antal kolektomerade kvinnor</c:v>
                </c:pt>
              </c:strCache>
            </c:strRef>
          </c:tx>
          <c:marker>
            <c:symbol val="none"/>
          </c:marker>
          <c:cat>
            <c:strRef>
              <c:f>'Rekon 10-14'!$C$47:$C$64</c:f>
              <c:strCache>
                <c:ptCount val="18"/>
                <c:pt idx="0">
                  <c:v>0- 4</c:v>
                </c:pt>
                <c:pt idx="1">
                  <c:v>5- 9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</c:v>
                </c:pt>
              </c:strCache>
            </c:strRef>
          </c:cat>
          <c:val>
            <c:numRef>
              <c:f>'Rekon 10-14'!$G$28:$G$45</c:f>
              <c:numCache>
                <c:formatCode>General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23</c:v>
                </c:pt>
                <c:pt idx="4">
                  <c:v>31</c:v>
                </c:pt>
                <c:pt idx="5">
                  <c:v>44</c:v>
                </c:pt>
                <c:pt idx="6">
                  <c:v>41</c:v>
                </c:pt>
                <c:pt idx="7">
                  <c:v>39</c:v>
                </c:pt>
                <c:pt idx="8">
                  <c:v>23</c:v>
                </c:pt>
                <c:pt idx="9">
                  <c:v>50</c:v>
                </c:pt>
                <c:pt idx="10">
                  <c:v>29</c:v>
                </c:pt>
                <c:pt idx="11">
                  <c:v>40</c:v>
                </c:pt>
                <c:pt idx="12">
                  <c:v>41</c:v>
                </c:pt>
                <c:pt idx="13">
                  <c:v>33</c:v>
                </c:pt>
                <c:pt idx="14">
                  <c:v>34</c:v>
                </c:pt>
                <c:pt idx="15">
                  <c:v>11</c:v>
                </c:pt>
                <c:pt idx="16">
                  <c:v>16</c:v>
                </c:pt>
                <c:pt idx="17">
                  <c:v>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'Rekon 10-14'!$G$4</c:f>
              <c:strCache>
                <c:ptCount val="1"/>
                <c:pt idx="0">
                  <c:v>Antal kolektomerade män</c:v>
                </c:pt>
              </c:strCache>
            </c:strRef>
          </c:tx>
          <c:marker>
            <c:symbol val="none"/>
          </c:marker>
          <c:cat>
            <c:strRef>
              <c:f>'Rekon 10-14'!$C$47:$C$64</c:f>
              <c:strCache>
                <c:ptCount val="18"/>
                <c:pt idx="0">
                  <c:v>0- 4</c:v>
                </c:pt>
                <c:pt idx="1">
                  <c:v>5- 9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</c:v>
                </c:pt>
              </c:strCache>
            </c:strRef>
          </c:cat>
          <c:val>
            <c:numRef>
              <c:f>'Rekon 10-14'!$G$47:$G$64</c:f>
              <c:numCache>
                <c:formatCode>General</c:formatCode>
                <c:ptCount val="18"/>
                <c:pt idx="0">
                  <c:v>0</c:v>
                </c:pt>
                <c:pt idx="1">
                  <c:v>4</c:v>
                </c:pt>
                <c:pt idx="2">
                  <c:v>5</c:v>
                </c:pt>
                <c:pt idx="3">
                  <c:v>35</c:v>
                </c:pt>
                <c:pt idx="4">
                  <c:v>76</c:v>
                </c:pt>
                <c:pt idx="5">
                  <c:v>73</c:v>
                </c:pt>
                <c:pt idx="6">
                  <c:v>55</c:v>
                </c:pt>
                <c:pt idx="7">
                  <c:v>60</c:v>
                </c:pt>
                <c:pt idx="8">
                  <c:v>55</c:v>
                </c:pt>
                <c:pt idx="9">
                  <c:v>47</c:v>
                </c:pt>
                <c:pt idx="10">
                  <c:v>39</c:v>
                </c:pt>
                <c:pt idx="11">
                  <c:v>58</c:v>
                </c:pt>
                <c:pt idx="12">
                  <c:v>56</c:v>
                </c:pt>
                <c:pt idx="13">
                  <c:v>62</c:v>
                </c:pt>
                <c:pt idx="14">
                  <c:v>38</c:v>
                </c:pt>
                <c:pt idx="15">
                  <c:v>23</c:v>
                </c:pt>
                <c:pt idx="16">
                  <c:v>5</c:v>
                </c:pt>
                <c:pt idx="17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638848"/>
        <c:axId val="32640384"/>
      </c:lineChart>
      <c:catAx>
        <c:axId val="32638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2640384"/>
        <c:crosses val="autoZero"/>
        <c:auto val="1"/>
        <c:lblAlgn val="ctr"/>
        <c:lblOffset val="100"/>
        <c:noMultiLvlLbl val="0"/>
      </c:catAx>
      <c:valAx>
        <c:axId val="326403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2638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685185185185186"/>
          <c:y val="3.0035596844251835E-3"/>
          <c:w val="0.2638888888888889"/>
          <c:h val="0.327377842019477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/>
              <a:t>2010-2014 - Riket, båda könen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1962892311479093E-2"/>
          <c:y val="0.13203685853947356"/>
          <c:w val="0.76987039900590937"/>
          <c:h val="0.47235102926198341"/>
        </c:manualLayout>
      </c:layout>
      <c:lineChart>
        <c:grouping val="standard"/>
        <c:varyColors val="0"/>
        <c:ser>
          <c:idx val="0"/>
          <c:order val="0"/>
          <c:tx>
            <c:strRef>
              <c:f>'Kolektomi 10-14'!$E$6</c:f>
              <c:strCache>
                <c:ptCount val="1"/>
                <c:pt idx="0">
                  <c:v>Antal kolektomier</c:v>
                </c:pt>
              </c:strCache>
            </c:strRef>
          </c:tx>
          <c:marker>
            <c:symbol val="none"/>
          </c:marker>
          <c:cat>
            <c:strRef>
              <c:f>'Kolektomi 10-14'!$A$64:$A$84</c:f>
              <c:strCache>
                <c:ptCount val="21"/>
                <c:pt idx="0">
                  <c:v>01 Stockholm</c:v>
                </c:pt>
                <c:pt idx="1">
                  <c:v>03 Uppsala</c:v>
                </c:pt>
                <c:pt idx="2">
                  <c:v>04 Södermanland</c:v>
                </c:pt>
                <c:pt idx="3">
                  <c:v>05 Östergötland</c:v>
                </c:pt>
                <c:pt idx="4">
                  <c:v>06 Jönköping</c:v>
                </c:pt>
                <c:pt idx="5">
                  <c:v>07 Kronoberg</c:v>
                </c:pt>
                <c:pt idx="6">
                  <c:v>08 Kalmar</c:v>
                </c:pt>
                <c:pt idx="7">
                  <c:v>09 Gotland</c:v>
                </c:pt>
                <c:pt idx="8">
                  <c:v>10 Blekinge</c:v>
                </c:pt>
                <c:pt idx="9">
                  <c:v>12 Skåne</c:v>
                </c:pt>
                <c:pt idx="10">
                  <c:v>13 Halland</c:v>
                </c:pt>
                <c:pt idx="11">
                  <c:v>14 Västra Götaland</c:v>
                </c:pt>
                <c:pt idx="12">
                  <c:v>17 Värmland</c:v>
                </c:pt>
                <c:pt idx="13">
                  <c:v>18 Örebro</c:v>
                </c:pt>
                <c:pt idx="14">
                  <c:v>19 Västmanland</c:v>
                </c:pt>
                <c:pt idx="15">
                  <c:v>20 Dalarna</c:v>
                </c:pt>
                <c:pt idx="16">
                  <c:v>21 Gävleborg</c:v>
                </c:pt>
                <c:pt idx="17">
                  <c:v>22 Västernorrland</c:v>
                </c:pt>
                <c:pt idx="18">
                  <c:v>23 Jämtland</c:v>
                </c:pt>
                <c:pt idx="19">
                  <c:v>24 Västerbotten</c:v>
                </c:pt>
                <c:pt idx="20">
                  <c:v>25 Norrbotten</c:v>
                </c:pt>
              </c:strCache>
            </c:strRef>
          </c:cat>
          <c:val>
            <c:numRef>
              <c:f>'Kolektomi 10-14'!$E$64:$E$84</c:f>
              <c:numCache>
                <c:formatCode>General</c:formatCode>
                <c:ptCount val="21"/>
                <c:pt idx="0">
                  <c:v>235</c:v>
                </c:pt>
                <c:pt idx="1">
                  <c:v>28</c:v>
                </c:pt>
                <c:pt idx="2">
                  <c:v>22</c:v>
                </c:pt>
                <c:pt idx="3">
                  <c:v>90</c:v>
                </c:pt>
                <c:pt idx="4">
                  <c:v>35</c:v>
                </c:pt>
                <c:pt idx="5">
                  <c:v>15</c:v>
                </c:pt>
                <c:pt idx="6">
                  <c:v>23</c:v>
                </c:pt>
                <c:pt idx="7">
                  <c:v>9</c:v>
                </c:pt>
                <c:pt idx="8">
                  <c:v>19</c:v>
                </c:pt>
                <c:pt idx="9">
                  <c:v>128</c:v>
                </c:pt>
                <c:pt idx="10">
                  <c:v>28</c:v>
                </c:pt>
                <c:pt idx="11">
                  <c:v>245</c:v>
                </c:pt>
                <c:pt idx="12">
                  <c:v>47</c:v>
                </c:pt>
                <c:pt idx="13">
                  <c:v>45</c:v>
                </c:pt>
                <c:pt idx="14">
                  <c:v>28</c:v>
                </c:pt>
                <c:pt idx="15">
                  <c:v>40</c:v>
                </c:pt>
                <c:pt idx="16">
                  <c:v>25</c:v>
                </c:pt>
                <c:pt idx="17">
                  <c:v>25</c:v>
                </c:pt>
                <c:pt idx="18">
                  <c:v>16</c:v>
                </c:pt>
                <c:pt idx="19">
                  <c:v>37</c:v>
                </c:pt>
                <c:pt idx="20">
                  <c:v>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686848"/>
        <c:axId val="32688384"/>
      </c:lineChart>
      <c:catAx>
        <c:axId val="32686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2688384"/>
        <c:crosses val="autoZero"/>
        <c:auto val="1"/>
        <c:lblAlgn val="ctr"/>
        <c:lblOffset val="100"/>
        <c:noMultiLvlLbl val="0"/>
      </c:catAx>
      <c:valAx>
        <c:axId val="326883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2686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400558183481973"/>
          <c:y val="1.4597070629821705E-3"/>
          <c:w val="0.2044188202319677"/>
          <c:h val="0.173669897831518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/>
              <a:t>2010-2014 - Riket, båda könen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4780106712013109E-2"/>
          <c:y val="0.16089129483814524"/>
          <c:w val="0.72076148789494199"/>
          <c:h val="0.41861402741324"/>
        </c:manualLayout>
      </c:layout>
      <c:lineChart>
        <c:grouping val="standard"/>
        <c:varyColors val="0"/>
        <c:ser>
          <c:idx val="0"/>
          <c:order val="0"/>
          <c:tx>
            <c:strRef>
              <c:f>'Kolektomi 10-14'!$F$6</c:f>
              <c:strCache>
                <c:ptCount val="1"/>
                <c:pt idx="0">
                  <c:v>Andel kolektomier i relation till antal individer med IBD</c:v>
                </c:pt>
              </c:strCache>
            </c:strRef>
          </c:tx>
          <c:marker>
            <c:symbol val="none"/>
          </c:marker>
          <c:cat>
            <c:strRef>
              <c:f>'Kolektomi 10-14'!$A$64:$A$84</c:f>
              <c:strCache>
                <c:ptCount val="21"/>
                <c:pt idx="0">
                  <c:v>01 Stockholm</c:v>
                </c:pt>
                <c:pt idx="1">
                  <c:v>03 Uppsala</c:v>
                </c:pt>
                <c:pt idx="2">
                  <c:v>04 Södermanland</c:v>
                </c:pt>
                <c:pt idx="3">
                  <c:v>05 Östergötland</c:v>
                </c:pt>
                <c:pt idx="4">
                  <c:v>06 Jönköping</c:v>
                </c:pt>
                <c:pt idx="5">
                  <c:v>07 Kronoberg</c:v>
                </c:pt>
                <c:pt idx="6">
                  <c:v>08 Kalmar</c:v>
                </c:pt>
                <c:pt idx="7">
                  <c:v>09 Gotland</c:v>
                </c:pt>
                <c:pt idx="8">
                  <c:v>10 Blekinge</c:v>
                </c:pt>
                <c:pt idx="9">
                  <c:v>12 Skåne</c:v>
                </c:pt>
                <c:pt idx="10">
                  <c:v>13 Halland</c:v>
                </c:pt>
                <c:pt idx="11">
                  <c:v>14 Västra Götaland</c:v>
                </c:pt>
                <c:pt idx="12">
                  <c:v>17 Värmland</c:v>
                </c:pt>
                <c:pt idx="13">
                  <c:v>18 Örebro</c:v>
                </c:pt>
                <c:pt idx="14">
                  <c:v>19 Västmanland</c:v>
                </c:pt>
                <c:pt idx="15">
                  <c:v>20 Dalarna</c:v>
                </c:pt>
                <c:pt idx="16">
                  <c:v>21 Gävleborg</c:v>
                </c:pt>
                <c:pt idx="17">
                  <c:v>22 Västernorrland</c:v>
                </c:pt>
                <c:pt idx="18">
                  <c:v>23 Jämtland</c:v>
                </c:pt>
                <c:pt idx="19">
                  <c:v>24 Västerbotten</c:v>
                </c:pt>
                <c:pt idx="20">
                  <c:v>25 Norrbotten</c:v>
                </c:pt>
              </c:strCache>
            </c:strRef>
          </c:cat>
          <c:val>
            <c:numRef>
              <c:f>'Kolektomi 10-14'!$F$64:$F$84</c:f>
              <c:numCache>
                <c:formatCode>0.00%</c:formatCode>
                <c:ptCount val="21"/>
                <c:pt idx="0">
                  <c:v>1.2329873972947731E-2</c:v>
                </c:pt>
                <c:pt idx="1">
                  <c:v>8.1452175936700018E-3</c:v>
                </c:pt>
                <c:pt idx="2">
                  <c:v>7.983162783946585E-3</c:v>
                </c:pt>
                <c:pt idx="3">
                  <c:v>2.0428545487561282E-2</c:v>
                </c:pt>
                <c:pt idx="4">
                  <c:v>1.1715089034676664E-2</c:v>
                </c:pt>
                <c:pt idx="5">
                  <c:v>9.1218681585988805E-3</c:v>
                </c:pt>
                <c:pt idx="6">
                  <c:v>9.2376897742790579E-3</c:v>
                </c:pt>
                <c:pt idx="7">
                  <c:v>1.3803680981595092E-2</c:v>
                </c:pt>
                <c:pt idx="8">
                  <c:v>1.3296011196641007E-2</c:v>
                </c:pt>
                <c:pt idx="9">
                  <c:v>1.054991428194646E-2</c:v>
                </c:pt>
                <c:pt idx="10">
                  <c:v>1.137656427758817E-2</c:v>
                </c:pt>
                <c:pt idx="11">
                  <c:v>1.499902047213243E-2</c:v>
                </c:pt>
                <c:pt idx="12">
                  <c:v>1.7723810242099704E-2</c:v>
                </c:pt>
                <c:pt idx="13">
                  <c:v>1.4402765330943541E-2</c:v>
                </c:pt>
                <c:pt idx="14">
                  <c:v>1.1254924029262802E-2</c:v>
                </c:pt>
                <c:pt idx="15">
                  <c:v>1.3742870885728028E-2</c:v>
                </c:pt>
                <c:pt idx="16">
                  <c:v>8.0817223766729163E-3</c:v>
                </c:pt>
                <c:pt idx="17">
                  <c:v>1.1589096977563509E-2</c:v>
                </c:pt>
                <c:pt idx="18">
                  <c:v>1.4548099654482633E-2</c:v>
                </c:pt>
                <c:pt idx="19">
                  <c:v>1.5565839293226757E-2</c:v>
                </c:pt>
                <c:pt idx="20">
                  <c:v>8.9532801562754363E-3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726016"/>
        <c:axId val="32731904"/>
      </c:lineChart>
      <c:catAx>
        <c:axId val="32726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2731904"/>
        <c:crosses val="autoZero"/>
        <c:auto val="1"/>
        <c:lblAlgn val="ctr"/>
        <c:lblOffset val="100"/>
        <c:noMultiLvlLbl val="0"/>
      </c:catAx>
      <c:valAx>
        <c:axId val="3273190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32726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82265812273213"/>
          <c:y val="1.9262121582720261E-2"/>
          <c:w val="0.19417734187726787"/>
          <c:h val="0.336491514421720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/>
              <a:t>2010-2014 - Riket, båda könen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3299937233944572E-2"/>
          <c:y val="0.11892349262780326"/>
          <c:w val="0.62408153604965066"/>
          <c:h val="0.74502852857618995"/>
        </c:manualLayout>
      </c:layout>
      <c:lineChart>
        <c:grouping val="standard"/>
        <c:varyColors val="0"/>
        <c:ser>
          <c:idx val="0"/>
          <c:order val="0"/>
          <c:tx>
            <c:strRef>
              <c:f>'Rekon 10-14'!$D$6</c:f>
              <c:strCache>
                <c:ptCount val="1"/>
                <c:pt idx="0">
                  <c:v>Antal med IBD totalt</c:v>
                </c:pt>
              </c:strCache>
            </c:strRef>
          </c:tx>
          <c:marker>
            <c:symbol val="none"/>
          </c:marker>
          <c:cat>
            <c:strRef>
              <c:f>'[2]Rekonstruktiv 2010'!$B$5:$B$22</c:f>
              <c:strCache>
                <c:ptCount val="18"/>
                <c:pt idx="0">
                  <c:v>0- 4</c:v>
                </c:pt>
                <c:pt idx="1">
                  <c:v>5- 9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</c:v>
                </c:pt>
              </c:strCache>
            </c:strRef>
          </c:cat>
          <c:val>
            <c:numRef>
              <c:f>'Rekon 10-14'!$D$8:$D$25</c:f>
              <c:numCache>
                <c:formatCode>General</c:formatCode>
                <c:ptCount val="18"/>
                <c:pt idx="0">
                  <c:v>97.8</c:v>
                </c:pt>
                <c:pt idx="1">
                  <c:v>326</c:v>
                </c:pt>
                <c:pt idx="2">
                  <c:v>749.2</c:v>
                </c:pt>
                <c:pt idx="3">
                  <c:v>2052.1999999999998</c:v>
                </c:pt>
                <c:pt idx="4">
                  <c:v>4235.6000000000004</c:v>
                </c:pt>
                <c:pt idx="5">
                  <c:v>5343.8</c:v>
                </c:pt>
                <c:pt idx="6">
                  <c:v>6351.8</c:v>
                </c:pt>
                <c:pt idx="7">
                  <c:v>7175.2</c:v>
                </c:pt>
                <c:pt idx="8">
                  <c:v>7792.4</c:v>
                </c:pt>
                <c:pt idx="9">
                  <c:v>8548.7999999999993</c:v>
                </c:pt>
                <c:pt idx="10">
                  <c:v>8102.6</c:v>
                </c:pt>
                <c:pt idx="11">
                  <c:v>8587</c:v>
                </c:pt>
                <c:pt idx="12">
                  <c:v>9094.7999999999993</c:v>
                </c:pt>
                <c:pt idx="13">
                  <c:v>8707.6</c:v>
                </c:pt>
                <c:pt idx="14">
                  <c:v>5865</c:v>
                </c:pt>
                <c:pt idx="15">
                  <c:v>3943</c:v>
                </c:pt>
                <c:pt idx="16">
                  <c:v>2848.8</c:v>
                </c:pt>
                <c:pt idx="17">
                  <c:v>2327.1999999999998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802688"/>
        <c:axId val="34808576"/>
      </c:lineChart>
      <c:lineChart>
        <c:grouping val="standard"/>
        <c:varyColors val="0"/>
        <c:ser>
          <c:idx val="1"/>
          <c:order val="1"/>
          <c:tx>
            <c:strRef>
              <c:f>'Rekon 10-14'!$E$6</c:f>
              <c:strCache>
                <c:ptCount val="1"/>
                <c:pt idx="0">
                  <c:v>Antal rekonstruerade</c:v>
                </c:pt>
              </c:strCache>
            </c:strRef>
          </c:tx>
          <c:marker>
            <c:symbol val="none"/>
          </c:marker>
          <c:cat>
            <c:strRef>
              <c:f>'[2]Rekonstruktiv 2010'!$B$5:$B$22</c:f>
              <c:strCache>
                <c:ptCount val="18"/>
                <c:pt idx="0">
                  <c:v>0- 4</c:v>
                </c:pt>
                <c:pt idx="1">
                  <c:v>5- 9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</c:v>
                </c:pt>
              </c:strCache>
            </c:strRef>
          </c:cat>
          <c:val>
            <c:numRef>
              <c:f>'Rekon 10-14'!$E$8:$E$25</c:f>
              <c:numCache>
                <c:formatCode>General</c:formatCode>
                <c:ptCount val="18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46</c:v>
                </c:pt>
                <c:pt idx="4">
                  <c:v>95</c:v>
                </c:pt>
                <c:pt idx="5">
                  <c:v>98</c:v>
                </c:pt>
                <c:pt idx="6">
                  <c:v>109</c:v>
                </c:pt>
                <c:pt idx="7">
                  <c:v>106</c:v>
                </c:pt>
                <c:pt idx="8">
                  <c:v>107</c:v>
                </c:pt>
                <c:pt idx="9">
                  <c:v>93</c:v>
                </c:pt>
                <c:pt idx="10">
                  <c:v>92</c:v>
                </c:pt>
                <c:pt idx="11">
                  <c:v>100</c:v>
                </c:pt>
                <c:pt idx="12">
                  <c:v>75</c:v>
                </c:pt>
                <c:pt idx="13">
                  <c:v>75</c:v>
                </c:pt>
                <c:pt idx="14">
                  <c:v>49</c:v>
                </c:pt>
                <c:pt idx="15">
                  <c:v>24</c:v>
                </c:pt>
                <c:pt idx="16">
                  <c:v>5</c:v>
                </c:pt>
                <c:pt idx="17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811904"/>
        <c:axId val="34810112"/>
      </c:lineChart>
      <c:catAx>
        <c:axId val="34802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4808576"/>
        <c:crosses val="autoZero"/>
        <c:auto val="1"/>
        <c:lblAlgn val="ctr"/>
        <c:lblOffset val="100"/>
        <c:noMultiLvlLbl val="0"/>
      </c:catAx>
      <c:valAx>
        <c:axId val="348085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4802688"/>
        <c:crosses val="autoZero"/>
        <c:crossBetween val="between"/>
      </c:valAx>
      <c:valAx>
        <c:axId val="3481011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34811904"/>
        <c:crosses val="max"/>
        <c:crossBetween val="between"/>
      </c:valAx>
      <c:catAx>
        <c:axId val="34811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81011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8472346852249086"/>
          <c:y val="2.8546828130207761E-2"/>
          <c:w val="0.20623195238515757"/>
          <c:h val="0.241044645833002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/>
              <a:t>2010-2014 - Riket, båda könen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6641027510450085E-2"/>
          <c:y val="0.13244496254167346"/>
          <c:w val="0.72018700787401579"/>
          <c:h val="0.716038553563076"/>
        </c:manualLayout>
      </c:layout>
      <c:lineChart>
        <c:grouping val="standard"/>
        <c:varyColors val="0"/>
        <c:ser>
          <c:idx val="0"/>
          <c:order val="0"/>
          <c:tx>
            <c:strRef>
              <c:f>'Rekon 10-14'!$I$6</c:f>
              <c:strCache>
                <c:ptCount val="1"/>
                <c:pt idx="0">
                  <c:v>Andel rekonstruerade av kolektomerade</c:v>
                </c:pt>
              </c:strCache>
            </c:strRef>
          </c:tx>
          <c:marker>
            <c:symbol val="none"/>
          </c:marker>
          <c:cat>
            <c:strRef>
              <c:f>'[2]Rekonstruktiv 2010'!$B$5:$B$22</c:f>
              <c:strCache>
                <c:ptCount val="18"/>
                <c:pt idx="0">
                  <c:v>0- 4</c:v>
                </c:pt>
                <c:pt idx="1">
                  <c:v>5- 9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</c:v>
                </c:pt>
              </c:strCache>
            </c:strRef>
          </c:cat>
          <c:val>
            <c:numRef>
              <c:f>'Rekon 10-14'!$I$8:$I$25</c:f>
              <c:numCache>
                <c:formatCode>0.00</c:formatCode>
                <c:ptCount val="18"/>
                <c:pt idx="0">
                  <c:v>0</c:v>
                </c:pt>
                <c:pt idx="1">
                  <c:v>0.4</c:v>
                </c:pt>
                <c:pt idx="2">
                  <c:v>0.375</c:v>
                </c:pt>
                <c:pt idx="3">
                  <c:v>0.7931034482758621</c:v>
                </c:pt>
                <c:pt idx="4">
                  <c:v>0.88785046728971961</c:v>
                </c:pt>
                <c:pt idx="5">
                  <c:v>0.83760683760683774</c:v>
                </c:pt>
                <c:pt idx="6">
                  <c:v>1.1354166666666665</c:v>
                </c:pt>
                <c:pt idx="7">
                  <c:v>1.0707070707070707</c:v>
                </c:pt>
                <c:pt idx="8">
                  <c:v>1.3717948717948718</c:v>
                </c:pt>
                <c:pt idx="9">
                  <c:v>0.95876288659793818</c:v>
                </c:pt>
                <c:pt idx="10">
                  <c:v>1.3529411764705883</c:v>
                </c:pt>
                <c:pt idx="11">
                  <c:v>1.0204081632653061</c:v>
                </c:pt>
                <c:pt idx="12">
                  <c:v>0.77319587628865982</c:v>
                </c:pt>
                <c:pt idx="13">
                  <c:v>0.78947368421052633</c:v>
                </c:pt>
                <c:pt idx="14">
                  <c:v>0.68055555555555547</c:v>
                </c:pt>
                <c:pt idx="15">
                  <c:v>0.70588235294117641</c:v>
                </c:pt>
                <c:pt idx="16">
                  <c:v>0.23809523809523808</c:v>
                </c:pt>
                <c:pt idx="17">
                  <c:v>0.27272727272727271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841344"/>
        <c:axId val="34842880"/>
      </c:lineChart>
      <c:catAx>
        <c:axId val="34841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4842880"/>
        <c:crosses val="autoZero"/>
        <c:auto val="1"/>
        <c:lblAlgn val="ctr"/>
        <c:lblOffset val="100"/>
        <c:noMultiLvlLbl val="0"/>
      </c:catAx>
      <c:valAx>
        <c:axId val="3484288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34841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830951686594729"/>
          <c:y val="1.1421657667108646E-2"/>
          <c:w val="0.22014727325750949"/>
          <c:h val="0.223554633566381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/>
              <a:t>2010-2014 - Riket, båda könen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9970462156180316E-2"/>
          <c:y val="0.18608686336438809"/>
          <c:w val="0.80299658324216328"/>
          <c:h val="0.39341839002015649"/>
        </c:manualLayout>
      </c:layout>
      <c:lineChart>
        <c:grouping val="standard"/>
        <c:varyColors val="0"/>
        <c:ser>
          <c:idx val="0"/>
          <c:order val="0"/>
          <c:tx>
            <c:strRef>
              <c:f>'Rekon 10-14'!$I$6</c:f>
              <c:strCache>
                <c:ptCount val="1"/>
                <c:pt idx="0">
                  <c:v>Andel rekonstruerade av kolektomerade</c:v>
                </c:pt>
              </c:strCache>
            </c:strRef>
          </c:tx>
          <c:marker>
            <c:symbol val="none"/>
          </c:marker>
          <c:cat>
            <c:strRef>
              <c:f>'Rekon 10-14'!$A$65:$A$85</c:f>
              <c:strCache>
                <c:ptCount val="21"/>
                <c:pt idx="0">
                  <c:v>01 Stockholm</c:v>
                </c:pt>
                <c:pt idx="1">
                  <c:v>03 Uppsala</c:v>
                </c:pt>
                <c:pt idx="2">
                  <c:v>04 Södermanland</c:v>
                </c:pt>
                <c:pt idx="3">
                  <c:v>05 Östergötland</c:v>
                </c:pt>
                <c:pt idx="4">
                  <c:v>06 Jönköping</c:v>
                </c:pt>
                <c:pt idx="5">
                  <c:v>07 Kronoberg</c:v>
                </c:pt>
                <c:pt idx="6">
                  <c:v>08 Kalmar</c:v>
                </c:pt>
                <c:pt idx="7">
                  <c:v>09 Gotland</c:v>
                </c:pt>
                <c:pt idx="8">
                  <c:v>10 Blekinge</c:v>
                </c:pt>
                <c:pt idx="9">
                  <c:v>12 Skåne</c:v>
                </c:pt>
                <c:pt idx="10">
                  <c:v>13 Halland</c:v>
                </c:pt>
                <c:pt idx="11">
                  <c:v>14 Västra Götaland</c:v>
                </c:pt>
                <c:pt idx="12">
                  <c:v>17 Värmland</c:v>
                </c:pt>
                <c:pt idx="13">
                  <c:v>18 Örebro</c:v>
                </c:pt>
                <c:pt idx="14">
                  <c:v>19 Västmanland</c:v>
                </c:pt>
                <c:pt idx="15">
                  <c:v>20 Dalarna</c:v>
                </c:pt>
                <c:pt idx="16">
                  <c:v>21 Gävleborg</c:v>
                </c:pt>
                <c:pt idx="17">
                  <c:v>22 Västernorrland</c:v>
                </c:pt>
                <c:pt idx="18">
                  <c:v>23 Jämtland</c:v>
                </c:pt>
                <c:pt idx="19">
                  <c:v>24 Västerbotten</c:v>
                </c:pt>
                <c:pt idx="20">
                  <c:v>25 Norrbotten</c:v>
                </c:pt>
              </c:strCache>
            </c:strRef>
          </c:cat>
          <c:val>
            <c:numRef>
              <c:f>'Rekon 10-14'!$I$65:$I$85</c:f>
              <c:numCache>
                <c:formatCode>0.00</c:formatCode>
                <c:ptCount val="21"/>
                <c:pt idx="0">
                  <c:v>0.97872340425531912</c:v>
                </c:pt>
                <c:pt idx="1">
                  <c:v>1.6785714285714284</c:v>
                </c:pt>
                <c:pt idx="2">
                  <c:v>1.6363636363636365</c:v>
                </c:pt>
                <c:pt idx="3">
                  <c:v>0.96666666666666667</c:v>
                </c:pt>
                <c:pt idx="4">
                  <c:v>0.48571428571428571</c:v>
                </c:pt>
                <c:pt idx="5">
                  <c:v>1</c:v>
                </c:pt>
                <c:pt idx="6">
                  <c:v>0.52173913043478259</c:v>
                </c:pt>
                <c:pt idx="7">
                  <c:v>1</c:v>
                </c:pt>
                <c:pt idx="8">
                  <c:v>0.68421052631578938</c:v>
                </c:pt>
                <c:pt idx="9">
                  <c:v>0.9453125</c:v>
                </c:pt>
                <c:pt idx="10">
                  <c:v>1</c:v>
                </c:pt>
                <c:pt idx="11">
                  <c:v>0.95918367346938782</c:v>
                </c:pt>
                <c:pt idx="12">
                  <c:v>0.93617021276595747</c:v>
                </c:pt>
                <c:pt idx="13">
                  <c:v>1.1555555555555557</c:v>
                </c:pt>
                <c:pt idx="14">
                  <c:v>0.5357142857142857</c:v>
                </c:pt>
                <c:pt idx="15">
                  <c:v>0.47500000000000003</c:v>
                </c:pt>
                <c:pt idx="16">
                  <c:v>0.64</c:v>
                </c:pt>
                <c:pt idx="17">
                  <c:v>0.84</c:v>
                </c:pt>
                <c:pt idx="18">
                  <c:v>0.625</c:v>
                </c:pt>
                <c:pt idx="19">
                  <c:v>1.2702702702702704</c:v>
                </c:pt>
                <c:pt idx="20">
                  <c:v>0.36363636363636365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842880"/>
        <c:axId val="36848768"/>
      </c:lineChart>
      <c:catAx>
        <c:axId val="368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6848768"/>
        <c:crosses val="autoZero"/>
        <c:auto val="1"/>
        <c:lblAlgn val="ctr"/>
        <c:lblOffset val="100"/>
        <c:noMultiLvlLbl val="0"/>
      </c:catAx>
      <c:valAx>
        <c:axId val="36848768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36842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4682852143482"/>
          <c:y val="1.0439757953388053E-2"/>
          <c:w val="0.20518299795858849"/>
          <c:h val="0.26131858364943578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60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sv-SE"/>
              <a:t>2010-2014 - Riket, båda könen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514484300573535E-2"/>
          <c:y val="0.13244496254167346"/>
          <c:w val="0.66744288908330907"/>
          <c:h val="0.716038553563076"/>
        </c:manualLayout>
      </c:layout>
      <c:lineChart>
        <c:grouping val="standard"/>
        <c:varyColors val="0"/>
        <c:ser>
          <c:idx val="0"/>
          <c:order val="0"/>
          <c:tx>
            <c:strRef>
              <c:f>'Opererade 2010-2014'!$C$29</c:f>
              <c:strCache>
                <c:ptCount val="1"/>
                <c:pt idx="0">
                  <c:v>Antal IBD totalt</c:v>
                </c:pt>
              </c:strCache>
            </c:strRef>
          </c:tx>
          <c:marker>
            <c:symbol val="none"/>
          </c:marker>
          <c:cat>
            <c:strRef>
              <c:f>'Opererade 2010-2014'!$B$30:$B$47</c:f>
              <c:strCache>
                <c:ptCount val="18"/>
                <c:pt idx="0">
                  <c:v>0- 4</c:v>
                </c:pt>
                <c:pt idx="1">
                  <c:v>5- 9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</c:v>
                </c:pt>
              </c:strCache>
            </c:strRef>
          </c:cat>
          <c:val>
            <c:numRef>
              <c:f>'Opererade 2010-2014'!$AA$30:$AA$47</c:f>
              <c:numCache>
                <c:formatCode>General</c:formatCode>
                <c:ptCount val="18"/>
                <c:pt idx="0">
                  <c:v>97.8</c:v>
                </c:pt>
                <c:pt idx="1">
                  <c:v>325.60000000000002</c:v>
                </c:pt>
                <c:pt idx="2">
                  <c:v>748.8</c:v>
                </c:pt>
                <c:pt idx="3">
                  <c:v>2050.8000000000002</c:v>
                </c:pt>
                <c:pt idx="4">
                  <c:v>4234.2</c:v>
                </c:pt>
                <c:pt idx="5">
                  <c:v>5340.4</c:v>
                </c:pt>
                <c:pt idx="6">
                  <c:v>6341.4</c:v>
                </c:pt>
                <c:pt idx="7">
                  <c:v>7165.6</c:v>
                </c:pt>
                <c:pt idx="8">
                  <c:v>7786.8</c:v>
                </c:pt>
                <c:pt idx="9">
                  <c:v>8540.7999999999993</c:v>
                </c:pt>
                <c:pt idx="10">
                  <c:v>8084.2</c:v>
                </c:pt>
                <c:pt idx="11">
                  <c:v>8563</c:v>
                </c:pt>
                <c:pt idx="12">
                  <c:v>9066.7999999999993</c:v>
                </c:pt>
                <c:pt idx="13">
                  <c:v>8668.4</c:v>
                </c:pt>
                <c:pt idx="14">
                  <c:v>5844.2</c:v>
                </c:pt>
                <c:pt idx="15">
                  <c:v>3933.8</c:v>
                </c:pt>
                <c:pt idx="16">
                  <c:v>2843.2</c:v>
                </c:pt>
                <c:pt idx="17">
                  <c:v>2316.1999999999998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90048"/>
        <c:axId val="37491840"/>
      </c:lineChart>
      <c:lineChart>
        <c:grouping val="standard"/>
        <c:varyColors val="0"/>
        <c:ser>
          <c:idx val="1"/>
          <c:order val="1"/>
          <c:tx>
            <c:strRef>
              <c:f>'Opererade 2010-2014'!$D$29</c:f>
              <c:strCache>
                <c:ptCount val="1"/>
                <c:pt idx="0">
                  <c:v>Antal opererade</c:v>
                </c:pt>
              </c:strCache>
            </c:strRef>
          </c:tx>
          <c:marker>
            <c:symbol val="none"/>
          </c:marker>
          <c:cat>
            <c:strRef>
              <c:f>'Opererade 2010-2014'!$B$30:$B$47</c:f>
              <c:strCache>
                <c:ptCount val="18"/>
                <c:pt idx="0">
                  <c:v>0- 4</c:v>
                </c:pt>
                <c:pt idx="1">
                  <c:v>5- 9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</c:v>
                </c:pt>
              </c:strCache>
            </c:strRef>
          </c:cat>
          <c:val>
            <c:numRef>
              <c:f>'Opererade 2010-2014'!$AB$30:$AB$47</c:f>
              <c:numCache>
                <c:formatCode>General</c:formatCode>
                <c:ptCount val="18"/>
                <c:pt idx="0">
                  <c:v>1</c:v>
                </c:pt>
                <c:pt idx="1">
                  <c:v>7</c:v>
                </c:pt>
                <c:pt idx="2">
                  <c:v>11</c:v>
                </c:pt>
                <c:pt idx="3">
                  <c:v>96</c:v>
                </c:pt>
                <c:pt idx="4">
                  <c:v>189</c:v>
                </c:pt>
                <c:pt idx="5">
                  <c:v>202</c:v>
                </c:pt>
                <c:pt idx="6">
                  <c:v>197</c:v>
                </c:pt>
                <c:pt idx="7">
                  <c:v>200</c:v>
                </c:pt>
                <c:pt idx="8">
                  <c:v>184</c:v>
                </c:pt>
                <c:pt idx="9">
                  <c:v>186</c:v>
                </c:pt>
                <c:pt idx="10">
                  <c:v>157</c:v>
                </c:pt>
                <c:pt idx="11">
                  <c:v>195</c:v>
                </c:pt>
                <c:pt idx="12">
                  <c:v>168</c:v>
                </c:pt>
                <c:pt idx="13">
                  <c:v>166</c:v>
                </c:pt>
                <c:pt idx="14">
                  <c:v>114</c:v>
                </c:pt>
                <c:pt idx="15">
                  <c:v>56</c:v>
                </c:pt>
                <c:pt idx="16">
                  <c:v>26</c:v>
                </c:pt>
                <c:pt idx="17">
                  <c:v>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03360"/>
        <c:axId val="37493376"/>
      </c:lineChart>
      <c:catAx>
        <c:axId val="37490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7491840"/>
        <c:crosses val="autoZero"/>
        <c:auto val="1"/>
        <c:lblAlgn val="ctr"/>
        <c:lblOffset val="100"/>
        <c:noMultiLvlLbl val="0"/>
      </c:catAx>
      <c:valAx>
        <c:axId val="374918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7490048"/>
        <c:crosses val="autoZero"/>
        <c:crossBetween val="between"/>
      </c:valAx>
      <c:valAx>
        <c:axId val="3749337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37503360"/>
        <c:crosses val="max"/>
        <c:crossBetween val="between"/>
      </c:valAx>
      <c:catAx>
        <c:axId val="37503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49337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83189778361038191"/>
          <c:y val="8.6156250062141577E-3"/>
          <c:w val="0.16810221638961798"/>
          <c:h val="0.268451156140693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sv-S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sv-SE"/>
              <a:t>2010-2014 - Riket, båda könen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4295348498104406E-2"/>
          <c:y val="0.13244496254167346"/>
          <c:w val="0.74633700301351225"/>
          <c:h val="0.716038553563076"/>
        </c:manualLayout>
      </c:layout>
      <c:lineChart>
        <c:grouping val="standard"/>
        <c:varyColors val="0"/>
        <c:ser>
          <c:idx val="1"/>
          <c:order val="0"/>
          <c:tx>
            <c:strRef>
              <c:f>'Opererade 2010-2014'!$F$29</c:f>
              <c:strCache>
                <c:ptCount val="1"/>
                <c:pt idx="0">
                  <c:v>Andel opererade</c:v>
                </c:pt>
              </c:strCache>
            </c:strRef>
          </c:tx>
          <c:marker>
            <c:symbol val="none"/>
          </c:marker>
          <c:cat>
            <c:strRef>
              <c:f>'Opererade 2010-2014'!$B$30:$B$47</c:f>
              <c:strCache>
                <c:ptCount val="18"/>
                <c:pt idx="0">
                  <c:v>0- 4</c:v>
                </c:pt>
                <c:pt idx="1">
                  <c:v>5- 9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</c:v>
                </c:pt>
              </c:strCache>
            </c:strRef>
          </c:cat>
          <c:val>
            <c:numRef>
              <c:f>'Opererade 2010-2014'!$AD$30:$AD$47</c:f>
              <c:numCache>
                <c:formatCode>0.00%</c:formatCode>
                <c:ptCount val="18"/>
                <c:pt idx="0">
                  <c:v>1.0224948875255624E-2</c:v>
                </c:pt>
                <c:pt idx="1">
                  <c:v>2.1498771498771496E-2</c:v>
                </c:pt>
                <c:pt idx="2">
                  <c:v>1.469017094017094E-2</c:v>
                </c:pt>
                <c:pt idx="3">
                  <c:v>4.6811000585137499E-2</c:v>
                </c:pt>
                <c:pt idx="4">
                  <c:v>4.4636531103868504E-2</c:v>
                </c:pt>
                <c:pt idx="5">
                  <c:v>3.7824882031308522E-2</c:v>
                </c:pt>
                <c:pt idx="6">
                  <c:v>3.1065695272337341E-2</c:v>
                </c:pt>
                <c:pt idx="7">
                  <c:v>2.7911130959026458E-2</c:v>
                </c:pt>
                <c:pt idx="8">
                  <c:v>2.3629732367596447E-2</c:v>
                </c:pt>
                <c:pt idx="9">
                  <c:v>2.1777819408017984E-2</c:v>
                </c:pt>
                <c:pt idx="10">
                  <c:v>1.9420598203903912E-2</c:v>
                </c:pt>
                <c:pt idx="11">
                  <c:v>2.2772392852972091E-2</c:v>
                </c:pt>
                <c:pt idx="12">
                  <c:v>1.852913927736357E-2</c:v>
                </c:pt>
                <c:pt idx="13">
                  <c:v>1.9150016150616032E-2</c:v>
                </c:pt>
                <c:pt idx="14">
                  <c:v>1.9506519284076519E-2</c:v>
                </c:pt>
                <c:pt idx="15">
                  <c:v>1.4235599166200617E-2</c:v>
                </c:pt>
                <c:pt idx="16">
                  <c:v>9.1446257737760276E-3</c:v>
                </c:pt>
                <c:pt idx="17">
                  <c:v>6.0443830411881531E-3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49184"/>
        <c:axId val="37550720"/>
      </c:lineChart>
      <c:catAx>
        <c:axId val="37549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7550720"/>
        <c:crosses val="autoZero"/>
        <c:auto val="1"/>
        <c:lblAlgn val="ctr"/>
        <c:lblOffset val="100"/>
        <c:noMultiLvlLbl val="0"/>
      </c:catAx>
      <c:valAx>
        <c:axId val="37550720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37549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063235151161653"/>
          <c:y val="2.4518317980063029E-2"/>
          <c:w val="0.15010838922912415"/>
          <c:h val="0.1777190843142111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sv-SE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1FB3B-30E1-43FA-B791-BF37DBF6C4D7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4EB2A-1B1D-4915-B73E-A4B08B71A7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034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FCEF-D166-485A-B95B-D1345E37B0D6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710F-DA24-4EAD-978B-A4292765B8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201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FCEF-D166-485A-B95B-D1345E37B0D6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710F-DA24-4EAD-978B-A4292765B8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253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FCEF-D166-485A-B95B-D1345E37B0D6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710F-DA24-4EAD-978B-A4292765B8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547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FCEF-D166-485A-B95B-D1345E37B0D6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710F-DA24-4EAD-978B-A4292765B8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93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FCEF-D166-485A-B95B-D1345E37B0D6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710F-DA24-4EAD-978B-A4292765B8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723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FCEF-D166-485A-B95B-D1345E37B0D6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710F-DA24-4EAD-978B-A4292765B8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95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FCEF-D166-485A-B95B-D1345E37B0D6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710F-DA24-4EAD-978B-A4292765B8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312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FCEF-D166-485A-B95B-D1345E37B0D6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710F-DA24-4EAD-978B-A4292765B8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985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FCEF-D166-485A-B95B-D1345E37B0D6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710F-DA24-4EAD-978B-A4292765B8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09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FCEF-D166-485A-B95B-D1345E37B0D6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710F-DA24-4EAD-978B-A4292765B8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500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FCEF-D166-485A-B95B-D1345E37B0D6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710F-DA24-4EAD-978B-A4292765B8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909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BFCEF-D166-485A-B95B-D1345E37B0D6}" type="datetimeFigureOut">
              <a:rPr lang="sv-SE" smtClean="0"/>
              <a:t>2016-10-25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A710F-DA24-4EAD-978B-A4292765B8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464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cid:image001.jpg@01D0F5E6.054A8F40" TargetMode="Externa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se/url?sa=i&amp;rct=j&amp;q=&amp;esrc=s&amp;source=images&amp;cd=&amp;cad=rja&amp;uact=8&amp;ved=0ahUKEwjj4fXtg8fPAhXBCiwKHWH-AYUQjRwIBw&amp;url=http://cursoenarm.net/UPTODATE/contents/mobipreview.htm?0/26/422&amp;bvm=bv.134495766,d.bGg&amp;psig=AFQjCNHvQQFQB8omqNn1khL5gDGBkspNYA&amp;ust=1475872522942060" TargetMode="Externa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2923009"/>
          </a:xfrm>
        </p:spPr>
        <p:txBody>
          <a:bodyPr>
            <a:normAutofit fontScale="90000"/>
          </a:bodyPr>
          <a:lstStyle/>
          <a:p>
            <a:r>
              <a:rPr lang="sv-SE" sz="7300" b="1" dirty="0" smtClean="0"/>
              <a:t>SWIBREG-dagen 2016</a:t>
            </a:r>
            <a:br>
              <a:rPr lang="sv-SE" sz="7300" b="1" dirty="0" smtClean="0"/>
            </a:br>
            <a:r>
              <a:rPr lang="sv-SE" sz="2700" b="1" dirty="0" smtClean="0"/>
              <a:t/>
            </a:r>
            <a:br>
              <a:rPr lang="sv-SE" sz="2700" b="1" dirty="0" smtClean="0"/>
            </a:br>
            <a:r>
              <a:rPr lang="sv-SE" sz="7300" b="1" dirty="0" smtClean="0"/>
              <a:t>Välkomna!</a:t>
            </a:r>
            <a:r>
              <a:rPr lang="sv-SE" sz="5400" b="1" dirty="0" smtClean="0"/>
              <a:t/>
            </a:r>
            <a:br>
              <a:rPr lang="sv-SE" sz="5400" b="1" dirty="0" smtClean="0"/>
            </a:br>
            <a:r>
              <a:rPr lang="sv-SE" sz="2200" b="1" dirty="0" smtClean="0"/>
              <a:t/>
            </a:r>
            <a:br>
              <a:rPr lang="sv-SE" sz="2200" b="1" dirty="0" smtClean="0"/>
            </a:br>
            <a:r>
              <a:rPr lang="sv-SE" sz="2700" b="1" dirty="0" smtClean="0"/>
              <a:t>Med stöd av:</a:t>
            </a:r>
            <a:endParaRPr lang="sv-SE" sz="2700" b="1" dirty="0"/>
          </a:p>
        </p:txBody>
      </p:sp>
      <p:pic>
        <p:nvPicPr>
          <p:cNvPr id="5" name="Picture 2" descr="swi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29189" cy="1584000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2" name="Grupp 11"/>
          <p:cNvGrpSpPr/>
          <p:nvPr/>
        </p:nvGrpSpPr>
        <p:grpSpPr>
          <a:xfrm>
            <a:off x="1223962" y="4941168"/>
            <a:ext cx="6696075" cy="1695450"/>
            <a:chOff x="0" y="0"/>
            <a:chExt cx="6696075" cy="1695450"/>
          </a:xfrm>
        </p:grpSpPr>
        <p:pic>
          <p:nvPicPr>
            <p:cNvPr id="13" name="Bildobjekt 12" descr="cid:image001.jpg@01D0F5E6.054A8F40"/>
            <p:cNvPicPr>
              <a:picLocks noChangeAspect="1"/>
            </p:cNvPicPr>
            <p:nvPr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43050" cy="6381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" name="Grupp 13"/>
            <p:cNvGrpSpPr/>
            <p:nvPr/>
          </p:nvGrpSpPr>
          <p:grpSpPr>
            <a:xfrm>
              <a:off x="952500" y="66675"/>
              <a:ext cx="5743575" cy="1628775"/>
              <a:chOff x="0" y="0"/>
              <a:chExt cx="5743575" cy="1628775"/>
            </a:xfrm>
          </p:grpSpPr>
          <p:grpSp>
            <p:nvGrpSpPr>
              <p:cNvPr id="15" name="Grupp 14"/>
              <p:cNvGrpSpPr/>
              <p:nvPr/>
            </p:nvGrpSpPr>
            <p:grpSpPr>
              <a:xfrm>
                <a:off x="933450" y="0"/>
                <a:ext cx="4810125" cy="552450"/>
                <a:chOff x="0" y="0"/>
                <a:chExt cx="4810125" cy="552450"/>
              </a:xfrm>
            </p:grpSpPr>
            <p:grpSp>
              <p:nvGrpSpPr>
                <p:cNvPr id="19" name="Grupp 18"/>
                <p:cNvGrpSpPr/>
                <p:nvPr/>
              </p:nvGrpSpPr>
              <p:grpSpPr>
                <a:xfrm>
                  <a:off x="1685925" y="0"/>
                  <a:ext cx="3124200" cy="552450"/>
                  <a:chOff x="0" y="0"/>
                  <a:chExt cx="3124200" cy="552450"/>
                </a:xfrm>
              </p:grpSpPr>
              <p:pic>
                <p:nvPicPr>
                  <p:cNvPr id="21" name="Bildobjekt 20" descr="C:\Users\3x3j\AppData\Local\Microsoft\Windows\Temporary Internet Files\Content.Outlook\G98XHED6\Tillotts Magens hälsa.jpg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14475" y="0"/>
                    <a:ext cx="1609725" cy="5524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2" name="Bildobjekt 21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47625"/>
                    <a:ext cx="1181100" cy="361950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20" name="Bildobjekt 19" descr="MSD grönlo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7625"/>
                  <a:ext cx="1352550" cy="5048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6" name="Grupp 15"/>
              <p:cNvGrpSpPr/>
              <p:nvPr/>
            </p:nvGrpSpPr>
            <p:grpSpPr>
              <a:xfrm>
                <a:off x="0" y="971550"/>
                <a:ext cx="4152900" cy="657225"/>
                <a:chOff x="0" y="0"/>
                <a:chExt cx="4152900" cy="657225"/>
              </a:xfrm>
            </p:grpSpPr>
            <p:pic>
              <p:nvPicPr>
                <p:cNvPr id="17" name="Bildobjekt 16" descr="\\s-fil01.lio.se\CIFS.HOMEDIR\forskning\SWIBREG\Företag\Takeda_Logo_Outline_RGB.JP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09875" y="0"/>
                  <a:ext cx="1343025" cy="5905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" name="Bildobjekt 17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990725" cy="657225"/>
                </a:xfrm>
                <a:prstGeom prst="rect">
                  <a:avLst/>
                </a:prstGeom>
                <a:noFill/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1649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wi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29189" cy="158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872384"/>
          </a:xfrm>
        </p:spPr>
        <p:txBody>
          <a:bodyPr>
            <a:normAutofit fontScale="90000"/>
          </a:bodyPr>
          <a:lstStyle/>
          <a:p>
            <a:r>
              <a:rPr lang="sv-SE" sz="4000" b="1" dirty="0" err="1" smtClean="0"/>
              <a:t>Abdominell</a:t>
            </a:r>
            <a:r>
              <a:rPr lang="sv-SE" sz="4000" b="1" dirty="0" smtClean="0"/>
              <a:t> </a:t>
            </a:r>
            <a:r>
              <a:rPr lang="sv-SE" sz="4000" b="1" dirty="0" err="1" smtClean="0"/>
              <a:t>Crohn</a:t>
            </a:r>
            <a:r>
              <a:rPr lang="sv-SE" sz="4000" b="1" dirty="0" smtClean="0"/>
              <a:t>-kirurgi</a:t>
            </a:r>
            <a:br>
              <a:rPr lang="sv-SE" sz="4000" b="1" dirty="0" smtClean="0"/>
            </a:br>
            <a:r>
              <a:rPr lang="sv-SE" sz="4000" b="1" dirty="0" smtClean="0"/>
              <a:t/>
            </a:r>
            <a:br>
              <a:rPr lang="sv-SE" sz="4000" b="1" dirty="0" smtClean="0"/>
            </a:br>
            <a:endParaRPr lang="sv-SE" sz="4000" b="1" dirty="0"/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683568" y="1700632"/>
            <a:ext cx="7772400" cy="460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3600" b="1" dirty="0" err="1" smtClean="0"/>
              <a:t>Ileocekal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strikturoplatstik</a:t>
            </a:r>
            <a:r>
              <a:rPr lang="sv-SE" sz="3600" b="1" dirty="0" smtClean="0"/>
              <a:t> i stället för resektion vid omfattande terminal </a:t>
            </a:r>
            <a:r>
              <a:rPr lang="sv-SE" sz="3600" b="1" dirty="0" err="1" smtClean="0"/>
              <a:t>ileit</a:t>
            </a:r>
            <a:endParaRPr lang="sv-SE" sz="3600" b="1" dirty="0" smtClean="0"/>
          </a:p>
          <a:p>
            <a:pPr algn="l"/>
            <a:endParaRPr lang="sv-SE" sz="3600" b="1" dirty="0" smtClean="0"/>
          </a:p>
          <a:p>
            <a:pPr algn="l"/>
            <a:endParaRPr lang="sv-SE" sz="3600" b="1" dirty="0"/>
          </a:p>
          <a:p>
            <a:pPr algn="l"/>
            <a:endParaRPr lang="sv-SE" sz="3600" b="1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0" y="3212976"/>
            <a:ext cx="7404632" cy="3113311"/>
          </a:xfrm>
          <a:prstGeom prst="rect">
            <a:avLst/>
          </a:prstGeom>
        </p:spPr>
      </p:pic>
      <p:grpSp>
        <p:nvGrpSpPr>
          <p:cNvPr id="8" name="Grupp 7"/>
          <p:cNvGrpSpPr/>
          <p:nvPr/>
        </p:nvGrpSpPr>
        <p:grpSpPr>
          <a:xfrm>
            <a:off x="2411760" y="2770141"/>
            <a:ext cx="4283330" cy="4115243"/>
            <a:chOff x="2411760" y="2770141"/>
            <a:chExt cx="4283330" cy="4115243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2771225"/>
              <a:ext cx="2033868" cy="4086310"/>
            </a:xfrm>
            <a:prstGeom prst="rect">
              <a:avLst/>
            </a:prstGeom>
          </p:spPr>
        </p:pic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770141"/>
              <a:ext cx="2123090" cy="4115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138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" t="9470" r="1985" b="-505"/>
          <a:stretch/>
        </p:blipFill>
        <p:spPr>
          <a:xfrm>
            <a:off x="827584" y="3501008"/>
            <a:ext cx="6205727" cy="331147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872384"/>
          </a:xfrm>
        </p:spPr>
        <p:txBody>
          <a:bodyPr>
            <a:normAutofit fontScale="90000"/>
          </a:bodyPr>
          <a:lstStyle/>
          <a:p>
            <a:r>
              <a:rPr lang="sv-SE" sz="4000" b="1" dirty="0" err="1" smtClean="0"/>
              <a:t>Perineal</a:t>
            </a:r>
            <a:r>
              <a:rPr lang="sv-SE" sz="4000" b="1" dirty="0" smtClean="0"/>
              <a:t> </a:t>
            </a:r>
            <a:r>
              <a:rPr lang="sv-SE" sz="4000" b="1" dirty="0" err="1" smtClean="0"/>
              <a:t>Crohn</a:t>
            </a:r>
            <a:r>
              <a:rPr lang="sv-SE" sz="4000" b="1" dirty="0" smtClean="0"/>
              <a:t>-kirurgi</a:t>
            </a:r>
            <a:br>
              <a:rPr lang="sv-SE" sz="4000" b="1" dirty="0" smtClean="0"/>
            </a:br>
            <a:r>
              <a:rPr lang="sv-SE" sz="4000" b="1" dirty="0" smtClean="0"/>
              <a:t/>
            </a:r>
            <a:br>
              <a:rPr lang="sv-SE" sz="4000" b="1" dirty="0" smtClean="0"/>
            </a:br>
            <a:endParaRPr lang="sv-SE" sz="4000" b="1" dirty="0"/>
          </a:p>
        </p:txBody>
      </p:sp>
      <p:pic>
        <p:nvPicPr>
          <p:cNvPr id="5" name="Picture 2" descr="swi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029189" cy="158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Rubrik 1"/>
          <p:cNvSpPr txBox="1">
            <a:spLocks/>
          </p:cNvSpPr>
          <p:nvPr/>
        </p:nvSpPr>
        <p:spPr>
          <a:xfrm>
            <a:off x="683568" y="1700632"/>
            <a:ext cx="7772400" cy="460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3600" b="1" dirty="0" err="1" smtClean="0"/>
              <a:t>Perianala</a:t>
            </a:r>
            <a:r>
              <a:rPr lang="sv-SE" sz="3600" b="1" dirty="0" smtClean="0"/>
              <a:t> fistlar</a:t>
            </a:r>
          </a:p>
          <a:p>
            <a:pPr algn="l"/>
            <a:r>
              <a:rPr lang="sv-SE" sz="3600" b="1" dirty="0"/>
              <a:t>	</a:t>
            </a:r>
            <a:r>
              <a:rPr lang="sv-SE" sz="3600" b="1" dirty="0" err="1" smtClean="0"/>
              <a:t>Seton</a:t>
            </a:r>
            <a:r>
              <a:rPr lang="sv-SE" sz="3600" b="1" dirty="0" smtClean="0"/>
              <a:t>		Plugg</a:t>
            </a:r>
          </a:p>
          <a:p>
            <a:pPr algn="l"/>
            <a:r>
              <a:rPr lang="sv-SE" sz="3600" b="1" dirty="0"/>
              <a:t>	</a:t>
            </a:r>
            <a:r>
              <a:rPr lang="sv-SE" sz="3600" b="1" dirty="0" smtClean="0"/>
              <a:t>LIFT			FLAP</a:t>
            </a:r>
          </a:p>
          <a:p>
            <a:pPr algn="l"/>
            <a:r>
              <a:rPr lang="sv-SE" sz="3600" b="1" dirty="0" smtClean="0"/>
              <a:t>	Stamceller</a:t>
            </a:r>
          </a:p>
          <a:p>
            <a:pPr algn="l"/>
            <a:endParaRPr lang="sv-SE" sz="3600" b="1" dirty="0"/>
          </a:p>
          <a:p>
            <a:pPr algn="l"/>
            <a:endParaRPr lang="sv-SE" sz="3600" b="1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9" t="9470" r="4558" b="9890"/>
          <a:stretch/>
        </p:blipFill>
        <p:spPr>
          <a:xfrm>
            <a:off x="5961496" y="1973449"/>
            <a:ext cx="2465163" cy="4063053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1" b="41214"/>
          <a:stretch/>
        </p:blipFill>
        <p:spPr>
          <a:xfrm>
            <a:off x="5870111" y="2564992"/>
            <a:ext cx="3240360" cy="3240360"/>
          </a:xfrm>
          <a:prstGeom prst="rect">
            <a:avLst/>
          </a:prstGeom>
        </p:spPr>
      </p:pic>
      <p:pic>
        <p:nvPicPr>
          <p:cNvPr id="2050" name="Picture 2" descr="Bildresultat för flap fistul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999" y="3223218"/>
            <a:ext cx="5153025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43070"/>
            <a:ext cx="2923009" cy="27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6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872384"/>
          </a:xfrm>
        </p:spPr>
        <p:txBody>
          <a:bodyPr>
            <a:normAutofit fontScale="90000"/>
          </a:bodyPr>
          <a:lstStyle/>
          <a:p>
            <a:r>
              <a:rPr lang="sv-SE" sz="4000" b="1" dirty="0" err="1" smtClean="0"/>
              <a:t>Perineal</a:t>
            </a:r>
            <a:r>
              <a:rPr lang="sv-SE" sz="4000" b="1" dirty="0" smtClean="0"/>
              <a:t> </a:t>
            </a:r>
            <a:r>
              <a:rPr lang="sv-SE" sz="4000" b="1" dirty="0" err="1" smtClean="0"/>
              <a:t>Crohn</a:t>
            </a:r>
            <a:r>
              <a:rPr lang="sv-SE" sz="4000" b="1" dirty="0" smtClean="0"/>
              <a:t>-kirurgi</a:t>
            </a:r>
            <a:br>
              <a:rPr lang="sv-SE" sz="4000" b="1" dirty="0" smtClean="0"/>
            </a:br>
            <a:r>
              <a:rPr lang="sv-SE" sz="4000" b="1" dirty="0" smtClean="0"/>
              <a:t/>
            </a:r>
            <a:br>
              <a:rPr lang="sv-SE" sz="4000" b="1" dirty="0" smtClean="0"/>
            </a:br>
            <a:endParaRPr lang="sv-SE" sz="4000" b="1" dirty="0"/>
          </a:p>
        </p:txBody>
      </p:sp>
      <p:pic>
        <p:nvPicPr>
          <p:cNvPr id="5" name="Picture 2" descr="swi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29189" cy="1584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-99392"/>
            <a:ext cx="8640960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2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492720"/>
            <a:ext cx="7772400" cy="1872384"/>
          </a:xfrm>
        </p:spPr>
        <p:txBody>
          <a:bodyPr>
            <a:normAutofit fontScale="90000"/>
          </a:bodyPr>
          <a:lstStyle/>
          <a:p>
            <a:r>
              <a:rPr lang="sv-SE" sz="4000" b="1" dirty="0" smtClean="0"/>
              <a:t>IBD-kirurgi i Sverige</a:t>
            </a:r>
            <a:br>
              <a:rPr lang="sv-SE" sz="4000" b="1" dirty="0" smtClean="0"/>
            </a:br>
            <a:r>
              <a:rPr lang="sv-SE" sz="4000" b="1" dirty="0" smtClean="0"/>
              <a:t>2010-2014</a:t>
            </a:r>
            <a:br>
              <a:rPr lang="sv-SE" sz="4000" b="1" dirty="0" smtClean="0"/>
            </a:br>
            <a:r>
              <a:rPr lang="sv-SE" sz="4000" b="1" dirty="0" smtClean="0"/>
              <a:t/>
            </a:r>
            <a:br>
              <a:rPr lang="sv-SE" sz="4000" b="1" dirty="0" smtClean="0"/>
            </a:br>
            <a:endParaRPr lang="sv-SE" sz="4000" b="1" dirty="0"/>
          </a:p>
        </p:txBody>
      </p:sp>
      <p:pic>
        <p:nvPicPr>
          <p:cNvPr id="5" name="Picture 2" descr="swi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29189" cy="158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Rubrik 1"/>
          <p:cNvSpPr txBox="1">
            <a:spLocks/>
          </p:cNvSpPr>
          <p:nvPr/>
        </p:nvSpPr>
        <p:spPr>
          <a:xfrm>
            <a:off x="683568" y="1700632"/>
            <a:ext cx="7772400" cy="460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sv-SE" sz="3600" b="1" dirty="0" smtClean="0"/>
          </a:p>
          <a:p>
            <a:pPr algn="l"/>
            <a:endParaRPr lang="sv-SE" sz="3600" b="1" dirty="0" smtClean="0"/>
          </a:p>
          <a:p>
            <a:pPr algn="l"/>
            <a:endParaRPr lang="sv-SE" sz="3600" b="1" dirty="0"/>
          </a:p>
          <a:p>
            <a:pPr algn="l"/>
            <a:endParaRPr lang="sv-SE" sz="3600" b="1" dirty="0"/>
          </a:p>
        </p:txBody>
      </p:sp>
    </p:spTree>
    <p:extLst>
      <p:ext uri="{BB962C8B-B14F-4D97-AF65-F5344CB8AC3E}">
        <p14:creationId xmlns:p14="http://schemas.microsoft.com/office/powerpoint/2010/main" val="42157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/>
              <a:t>IBD-kirurgi i Sverige</a:t>
            </a:r>
            <a:br>
              <a:rPr lang="sv-SE" b="1" dirty="0"/>
            </a:br>
            <a:r>
              <a:rPr lang="sv-SE" b="1" dirty="0"/>
              <a:t>2010-2014</a:t>
            </a:r>
            <a:endParaRPr lang="sv-SE" dirty="0"/>
          </a:p>
        </p:txBody>
      </p:sp>
      <p:pic>
        <p:nvPicPr>
          <p:cNvPr id="4" name="Picture 2" descr="swi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29189" cy="1584000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6045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2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err="1"/>
              <a:t>Kolektomier</a:t>
            </a:r>
            <a:r>
              <a:rPr lang="sv-SE" b="1" dirty="0"/>
              <a:t/>
            </a:r>
            <a:br>
              <a:rPr lang="sv-SE" b="1" dirty="0"/>
            </a:br>
            <a:r>
              <a:rPr lang="sv-SE" b="1" dirty="0"/>
              <a:t>2010-2014</a:t>
            </a:r>
            <a:endParaRPr lang="sv-SE" dirty="0"/>
          </a:p>
        </p:txBody>
      </p:sp>
      <p:pic>
        <p:nvPicPr>
          <p:cNvPr id="4" name="Picture 2" descr="swi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29189" cy="1584000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5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8030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81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err="1"/>
              <a:t>Kolektomier</a:t>
            </a:r>
            <a:r>
              <a:rPr lang="sv-SE" b="1" dirty="0"/>
              <a:t/>
            </a:r>
            <a:br>
              <a:rPr lang="sv-SE" b="1" dirty="0"/>
            </a:br>
            <a:r>
              <a:rPr lang="sv-SE" b="1" dirty="0"/>
              <a:t>2010-2014</a:t>
            </a:r>
            <a:endParaRPr lang="sv-SE" dirty="0"/>
          </a:p>
        </p:txBody>
      </p:sp>
      <p:pic>
        <p:nvPicPr>
          <p:cNvPr id="4" name="Picture 2" descr="swi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29189" cy="1584000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4339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55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wi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29189" cy="158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66936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b="1" dirty="0" err="1"/>
              <a:t>Kolektomier</a:t>
            </a:r>
            <a:r>
              <a:rPr lang="sv-SE" b="1" dirty="0"/>
              <a:t> per individ med IBD</a:t>
            </a:r>
            <a:br>
              <a:rPr lang="sv-SE" b="1" dirty="0"/>
            </a:br>
            <a:r>
              <a:rPr lang="sv-SE" b="1" dirty="0"/>
              <a:t>2010-2014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1595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95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wi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29189" cy="158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Rekonstruktioner/individ - </a:t>
            </a:r>
            <a:r>
              <a:rPr lang="sv-SE" b="1" dirty="0"/>
              <a:t>IBD</a:t>
            </a:r>
            <a:br>
              <a:rPr lang="sv-SE" b="1" dirty="0"/>
            </a:br>
            <a:r>
              <a:rPr lang="sv-SE" b="1" dirty="0"/>
              <a:t>2010-2014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0799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83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wi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29189" cy="158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Rekonstruktioner per </a:t>
            </a:r>
            <a:r>
              <a:rPr lang="sv-SE" b="1" dirty="0" err="1"/>
              <a:t>kolektomi</a:t>
            </a:r>
            <a:r>
              <a:rPr lang="sv-SE" b="1" dirty="0"/>
              <a:t> </a:t>
            </a:r>
            <a:br>
              <a:rPr lang="sv-SE" b="1" dirty="0"/>
            </a:br>
            <a:r>
              <a:rPr lang="sv-SE" b="1" dirty="0"/>
              <a:t>2010-2014</a:t>
            </a:r>
            <a:endParaRPr lang="sv-SE" dirty="0"/>
          </a:p>
        </p:txBody>
      </p:sp>
      <p:graphicFrame>
        <p:nvGraphicFramePr>
          <p:cNvPr id="5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5112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465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706090"/>
          </a:xfrm>
        </p:spPr>
        <p:txBody>
          <a:bodyPr>
            <a:normAutofit/>
          </a:bodyPr>
          <a:lstStyle/>
          <a:p>
            <a:r>
              <a:rPr lang="sv-SE" sz="3200" b="1" dirty="0" smtClean="0"/>
              <a:t>Agenda</a:t>
            </a:r>
            <a:endParaRPr lang="sv-SE" sz="3200" b="1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251520" y="1639341"/>
            <a:ext cx="8712968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v-SE" dirty="0"/>
              <a:t>09.30 Samling och kaffe</a:t>
            </a:r>
          </a:p>
          <a:p>
            <a:pPr marL="0" indent="0">
              <a:buNone/>
            </a:pPr>
            <a:r>
              <a:rPr lang="sv-SE" dirty="0"/>
              <a:t>10.00 Välkomna 			</a:t>
            </a:r>
            <a:r>
              <a:rPr lang="sv-SE" dirty="0" smtClean="0"/>
              <a:t>		Pär </a:t>
            </a:r>
            <a:r>
              <a:rPr lang="sv-SE" dirty="0" err="1"/>
              <a:t>Myrelid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/>
              <a:t>10.15 Värdet av f-</a:t>
            </a:r>
            <a:r>
              <a:rPr lang="sv-SE" dirty="0" err="1"/>
              <a:t>calprotectin</a:t>
            </a:r>
            <a:r>
              <a:rPr lang="sv-SE" dirty="0"/>
              <a:t> vid IBD	</a:t>
            </a:r>
            <a:r>
              <a:rPr lang="sv-SE" dirty="0" smtClean="0"/>
              <a:t>	Hans </a:t>
            </a:r>
            <a:r>
              <a:rPr lang="sv-SE" dirty="0"/>
              <a:t>Strid</a:t>
            </a:r>
          </a:p>
          <a:p>
            <a:pPr marL="0" indent="0">
              <a:buNone/>
            </a:pPr>
            <a:r>
              <a:rPr lang="sv-SE" dirty="0"/>
              <a:t>10.45 Klassificering av IBD 		</a:t>
            </a:r>
            <a:r>
              <a:rPr lang="sv-SE" dirty="0" smtClean="0"/>
              <a:t>	Ola </a:t>
            </a:r>
            <a:r>
              <a:rPr lang="sv-SE" dirty="0" err="1"/>
              <a:t>Olén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11.15 Aktuellt om kirurgi vid IBD       	</a:t>
            </a:r>
            <a:r>
              <a:rPr lang="sv-SE" dirty="0" smtClean="0"/>
              <a:t>	Pär </a:t>
            </a:r>
            <a:r>
              <a:rPr lang="sv-SE" dirty="0" err="1"/>
              <a:t>Myrelid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11.45 Telia, 1177 och övrig information	</a:t>
            </a:r>
            <a:r>
              <a:rPr lang="sv-SE" dirty="0" smtClean="0"/>
              <a:t>	Pär </a:t>
            </a:r>
            <a:r>
              <a:rPr lang="sv-SE" dirty="0" err="1" smtClean="0"/>
              <a:t>Myrelid</a:t>
            </a:r>
            <a:endParaRPr lang="sv-SE" dirty="0" smtClean="0"/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						Henrik 								</a:t>
            </a:r>
            <a:r>
              <a:rPr lang="sv-SE" dirty="0" err="1" smtClean="0"/>
              <a:t>Hjortswang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12.30 Lunch</a:t>
            </a:r>
          </a:p>
          <a:p>
            <a:pPr marL="0" indent="0">
              <a:buNone/>
            </a:pPr>
            <a:r>
              <a:rPr lang="sv-SE" dirty="0"/>
              <a:t>13.30–14.45  Workshop med indelning i grupper	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Picture 2" descr="swi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614127" cy="1260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9209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wi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29189" cy="158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Rekonstruktioner per </a:t>
            </a:r>
            <a:r>
              <a:rPr lang="sv-SE" b="1" dirty="0" err="1"/>
              <a:t>kolektomi</a:t>
            </a:r>
            <a:r>
              <a:rPr lang="sv-SE" b="1" dirty="0"/>
              <a:t/>
            </a:r>
            <a:br>
              <a:rPr lang="sv-SE" b="1" dirty="0"/>
            </a:br>
            <a:r>
              <a:rPr lang="sv-SE" b="1" dirty="0"/>
              <a:t>2010-2014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5756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752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wi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29189" cy="158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Op</a:t>
            </a:r>
            <a:r>
              <a:rPr lang="sv-SE" dirty="0" smtClean="0"/>
              <a:t> IBD </a:t>
            </a:r>
            <a:r>
              <a:rPr lang="sv-SE" dirty="0" err="1" smtClean="0"/>
              <a:t>exkl</a:t>
            </a:r>
            <a:r>
              <a:rPr lang="sv-SE" dirty="0" smtClean="0"/>
              <a:t> </a:t>
            </a:r>
            <a:r>
              <a:rPr lang="sv-SE" dirty="0" err="1" smtClean="0"/>
              <a:t>kolektomi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2283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46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wi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29189" cy="158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Op</a:t>
            </a:r>
            <a:r>
              <a:rPr lang="sv-SE" dirty="0"/>
              <a:t> IBD </a:t>
            </a:r>
            <a:r>
              <a:rPr lang="sv-SE" dirty="0" err="1"/>
              <a:t>exkl</a:t>
            </a:r>
            <a:r>
              <a:rPr lang="sv-SE" dirty="0"/>
              <a:t> </a:t>
            </a:r>
            <a:r>
              <a:rPr lang="sv-SE" dirty="0" err="1"/>
              <a:t>kolektomi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8061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43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wi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29189" cy="158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Op</a:t>
            </a:r>
            <a:r>
              <a:rPr lang="sv-SE" dirty="0"/>
              <a:t> IBD </a:t>
            </a:r>
            <a:r>
              <a:rPr lang="sv-SE" dirty="0" err="1"/>
              <a:t>exkl</a:t>
            </a:r>
            <a:r>
              <a:rPr lang="sv-SE" dirty="0"/>
              <a:t> </a:t>
            </a:r>
            <a:r>
              <a:rPr lang="sv-SE" dirty="0" err="1"/>
              <a:t>kolektomi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6442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24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wi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29189" cy="158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Op</a:t>
            </a:r>
            <a:r>
              <a:rPr lang="sv-SE" dirty="0"/>
              <a:t> IBD </a:t>
            </a:r>
            <a:r>
              <a:rPr lang="sv-SE" dirty="0" err="1"/>
              <a:t>exkl</a:t>
            </a:r>
            <a:r>
              <a:rPr lang="sv-SE" dirty="0"/>
              <a:t> </a:t>
            </a:r>
            <a:r>
              <a:rPr lang="sv-SE" dirty="0" err="1"/>
              <a:t>kolektomi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886931"/>
              </p:ext>
            </p:extLst>
          </p:nvPr>
        </p:nvGraphicFramePr>
        <p:xfrm>
          <a:off x="179512" y="1600200"/>
          <a:ext cx="8784976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832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wi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29189" cy="158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Op</a:t>
            </a:r>
            <a:r>
              <a:rPr lang="sv-SE" dirty="0"/>
              <a:t> IBD </a:t>
            </a:r>
            <a:r>
              <a:rPr lang="sv-SE" dirty="0" err="1"/>
              <a:t>exkl</a:t>
            </a:r>
            <a:r>
              <a:rPr lang="sv-SE" dirty="0"/>
              <a:t> </a:t>
            </a:r>
            <a:r>
              <a:rPr lang="sv-SE" dirty="0" err="1"/>
              <a:t>kolektomi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116879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260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2923009"/>
          </a:xfrm>
        </p:spPr>
        <p:txBody>
          <a:bodyPr>
            <a:normAutofit/>
          </a:bodyPr>
          <a:lstStyle/>
          <a:p>
            <a:r>
              <a:rPr lang="sv-SE" sz="7300" b="1" dirty="0" smtClean="0"/>
              <a:t>Nya funktioner</a:t>
            </a:r>
            <a:r>
              <a:rPr lang="sv-SE" sz="5400" b="1" dirty="0" smtClean="0"/>
              <a:t/>
            </a:r>
            <a:br>
              <a:rPr lang="sv-SE" sz="5400" b="1" dirty="0" smtClean="0"/>
            </a:br>
            <a:r>
              <a:rPr lang="sv-SE" sz="5400" b="1" dirty="0" smtClean="0"/>
              <a:t/>
            </a:r>
            <a:br>
              <a:rPr lang="sv-SE" sz="5400" b="1" dirty="0" smtClean="0"/>
            </a:br>
            <a:endParaRPr lang="sv-SE" sz="2700" b="1" dirty="0"/>
          </a:p>
        </p:txBody>
      </p:sp>
      <p:pic>
        <p:nvPicPr>
          <p:cNvPr id="5" name="Picture 2" descr="swi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29189" cy="158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769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706090"/>
          </a:xfrm>
        </p:spPr>
        <p:txBody>
          <a:bodyPr>
            <a:normAutofit/>
          </a:bodyPr>
          <a:lstStyle/>
          <a:p>
            <a:r>
              <a:rPr lang="sv-SE" sz="3200" b="1" dirty="0" smtClean="0"/>
              <a:t>Nya funktioner</a:t>
            </a:r>
            <a:endParaRPr lang="sv-SE" sz="3200" b="1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Informationstext om patient finns på annan klinik – ”Kontakta din lokala administratör”</a:t>
            </a:r>
          </a:p>
          <a:p>
            <a:pPr marL="0" indent="0">
              <a:buNone/>
            </a:pPr>
            <a:r>
              <a:rPr lang="sv-SE" dirty="0" smtClean="0"/>
              <a:t>Komplikationer – PSC, </a:t>
            </a:r>
            <a:r>
              <a:rPr lang="sv-SE" dirty="0" err="1" smtClean="0"/>
              <a:t>dysplasi</a:t>
            </a:r>
            <a:r>
              <a:rPr lang="sv-SE" dirty="0" smtClean="0"/>
              <a:t>, KR cancer (hamnar under grafen)</a:t>
            </a:r>
          </a:p>
          <a:p>
            <a:pPr marL="0" indent="0">
              <a:buNone/>
            </a:pPr>
            <a:r>
              <a:rPr lang="sv-SE" dirty="0" smtClean="0"/>
              <a:t>Uppdatering av ”Kvalitetssäkring”</a:t>
            </a:r>
          </a:p>
          <a:p>
            <a:pPr marL="0" indent="0">
              <a:buNone/>
            </a:pPr>
            <a:r>
              <a:rPr lang="sv-SE" dirty="0" smtClean="0"/>
              <a:t>Nya knappar ”Spara stäng, Spara ny, Avsluta, Radera”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Picture 2" descr="swi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614127" cy="1260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125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3" t="13360" r="32110" b="13454"/>
          <a:stretch/>
        </p:blipFill>
        <p:spPr>
          <a:xfrm>
            <a:off x="483190" y="1700808"/>
            <a:ext cx="8057069" cy="494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2923009"/>
          </a:xfrm>
        </p:spPr>
        <p:txBody>
          <a:bodyPr>
            <a:normAutofit/>
          </a:bodyPr>
          <a:lstStyle/>
          <a:p>
            <a:r>
              <a:rPr lang="sv-SE" sz="7300" b="1" dirty="0" smtClean="0"/>
              <a:t>Kirurgi</a:t>
            </a:r>
            <a:r>
              <a:rPr lang="sv-SE" sz="5400" b="1" dirty="0" smtClean="0"/>
              <a:t/>
            </a:r>
            <a:br>
              <a:rPr lang="sv-SE" sz="5400" b="1" dirty="0" smtClean="0"/>
            </a:br>
            <a:r>
              <a:rPr lang="sv-SE" sz="5400" b="1" dirty="0" smtClean="0"/>
              <a:t/>
            </a:r>
            <a:br>
              <a:rPr lang="sv-SE" sz="5400" b="1" dirty="0" smtClean="0"/>
            </a:br>
            <a:endParaRPr lang="sv-SE" sz="2700" b="1" dirty="0"/>
          </a:p>
        </p:txBody>
      </p:sp>
      <p:pic>
        <p:nvPicPr>
          <p:cNvPr id="5" name="Picture 2" descr="swi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29189" cy="158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890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2923009"/>
          </a:xfrm>
        </p:spPr>
        <p:txBody>
          <a:bodyPr>
            <a:normAutofit/>
          </a:bodyPr>
          <a:lstStyle/>
          <a:p>
            <a:pPr algn="l"/>
            <a:r>
              <a:rPr lang="sv-SE" sz="4000" b="1" dirty="0" smtClean="0"/>
              <a:t>Vad är på gång inom IBD-kirurgin</a:t>
            </a:r>
            <a:br>
              <a:rPr lang="sv-SE" sz="4000" b="1" dirty="0" smtClean="0"/>
            </a:br>
            <a:r>
              <a:rPr lang="sv-SE" sz="4000" b="1" dirty="0" smtClean="0"/>
              <a:t>Hur ser det ut i Sverige idag?</a:t>
            </a:r>
            <a:br>
              <a:rPr lang="sv-SE" sz="4000" b="1" dirty="0" smtClean="0"/>
            </a:br>
            <a:r>
              <a:rPr lang="sv-SE" sz="4000" b="1" dirty="0" smtClean="0"/>
              <a:t/>
            </a:r>
            <a:br>
              <a:rPr lang="sv-SE" sz="4000" b="1" dirty="0" smtClean="0"/>
            </a:br>
            <a:endParaRPr lang="sv-SE" sz="4000" b="1" dirty="0"/>
          </a:p>
        </p:txBody>
      </p:sp>
      <p:pic>
        <p:nvPicPr>
          <p:cNvPr id="5" name="Picture 2" descr="swi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29189" cy="158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558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872384"/>
          </a:xfrm>
        </p:spPr>
        <p:txBody>
          <a:bodyPr>
            <a:normAutofit/>
          </a:bodyPr>
          <a:lstStyle/>
          <a:p>
            <a:r>
              <a:rPr lang="sv-SE" sz="4000" b="1" dirty="0" err="1" smtClean="0"/>
              <a:t>Kolektomi</a:t>
            </a:r>
            <a:endParaRPr lang="sv-SE" sz="4000" b="1" dirty="0"/>
          </a:p>
        </p:txBody>
      </p:sp>
      <p:pic>
        <p:nvPicPr>
          <p:cNvPr id="5" name="Picture 2" descr="swi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29189" cy="158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Rubrik 1"/>
          <p:cNvSpPr txBox="1">
            <a:spLocks/>
          </p:cNvSpPr>
          <p:nvPr/>
        </p:nvSpPr>
        <p:spPr>
          <a:xfrm>
            <a:off x="683568" y="1700632"/>
            <a:ext cx="7772400" cy="460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3600" b="1" dirty="0" smtClean="0"/>
              <a:t>ACCURE-studien</a:t>
            </a:r>
          </a:p>
          <a:p>
            <a:pPr algn="l"/>
            <a:endParaRPr lang="sv-SE" sz="3600" b="1" dirty="0"/>
          </a:p>
          <a:p>
            <a:pPr algn="l"/>
            <a:endParaRPr lang="sv-SE" sz="3600" b="1" dirty="0"/>
          </a:p>
        </p:txBody>
      </p:sp>
    </p:spTree>
    <p:extLst>
      <p:ext uri="{BB962C8B-B14F-4D97-AF65-F5344CB8AC3E}">
        <p14:creationId xmlns:p14="http://schemas.microsoft.com/office/powerpoint/2010/main" val="38929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872384"/>
          </a:xfrm>
        </p:spPr>
        <p:txBody>
          <a:bodyPr>
            <a:normAutofit fontScale="90000"/>
          </a:bodyPr>
          <a:lstStyle/>
          <a:p>
            <a:r>
              <a:rPr lang="sv-SE" sz="4000" b="1" dirty="0" err="1" smtClean="0"/>
              <a:t>Rekonstruktiv</a:t>
            </a:r>
            <a:r>
              <a:rPr lang="sv-SE" sz="4000" b="1" dirty="0" smtClean="0"/>
              <a:t> kirurgi</a:t>
            </a:r>
            <a:br>
              <a:rPr lang="sv-SE" sz="4000" b="1" dirty="0" smtClean="0"/>
            </a:br>
            <a:r>
              <a:rPr lang="sv-SE" sz="4000" b="1" dirty="0" smtClean="0"/>
              <a:t/>
            </a:r>
            <a:br>
              <a:rPr lang="sv-SE" sz="4000" b="1" dirty="0" smtClean="0"/>
            </a:br>
            <a:endParaRPr lang="sv-SE" sz="4000" b="1" dirty="0"/>
          </a:p>
        </p:txBody>
      </p:sp>
      <p:pic>
        <p:nvPicPr>
          <p:cNvPr id="5" name="Picture 2" descr="swi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29189" cy="158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Rubrik 1"/>
          <p:cNvSpPr txBox="1">
            <a:spLocks/>
          </p:cNvSpPr>
          <p:nvPr/>
        </p:nvSpPr>
        <p:spPr>
          <a:xfrm>
            <a:off x="683568" y="1700632"/>
            <a:ext cx="7772400" cy="18723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3600" b="1" dirty="0" smtClean="0"/>
              <a:t>Kocks </a:t>
            </a:r>
            <a:r>
              <a:rPr lang="sv-SE" sz="3600" b="1" dirty="0" err="1" smtClean="0"/>
              <a:t>kontinenta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resevoar</a:t>
            </a:r>
            <a:r>
              <a:rPr lang="sv-SE" sz="3600" b="1" dirty="0" smtClean="0"/>
              <a:t> återupptäckt</a:t>
            </a:r>
          </a:p>
          <a:p>
            <a:pPr algn="l"/>
            <a:r>
              <a:rPr lang="sv-SE" sz="3600" b="1" dirty="0"/>
              <a:t>	</a:t>
            </a:r>
            <a:r>
              <a:rPr lang="sv-SE" sz="3600" b="1" dirty="0" smtClean="0"/>
              <a:t>UC</a:t>
            </a:r>
          </a:p>
          <a:p>
            <a:pPr algn="l"/>
            <a:r>
              <a:rPr lang="sv-SE" sz="3600" b="1" dirty="0"/>
              <a:t>	</a:t>
            </a:r>
            <a:r>
              <a:rPr lang="sv-SE" sz="3600" b="1" dirty="0" err="1" smtClean="0"/>
              <a:t>Crohn</a:t>
            </a:r>
            <a:r>
              <a:rPr lang="sv-SE" sz="3600" b="1" dirty="0" smtClean="0"/>
              <a:t>-kolit</a:t>
            </a:r>
          </a:p>
          <a:p>
            <a:pPr algn="l"/>
            <a:endParaRPr lang="sv-SE" sz="3600" b="1" dirty="0"/>
          </a:p>
          <a:p>
            <a:pPr algn="l"/>
            <a:endParaRPr lang="sv-SE" sz="3600" b="1" dirty="0"/>
          </a:p>
        </p:txBody>
      </p:sp>
      <p:pic>
        <p:nvPicPr>
          <p:cNvPr id="6" name="Picture 2" descr="F:\Kock pouch\Bilder\op_110303_012.jpg"/>
          <p:cNvPicPr>
            <a:picLocks noChangeAspect="1" noChangeArrowheads="1"/>
          </p:cNvPicPr>
          <p:nvPr/>
        </p:nvPicPr>
        <p:blipFill rotWithShape="1">
          <a:blip r:embed="rId3"/>
          <a:srcRect l="25791" t="17428" r="30870" b="32164"/>
          <a:stretch/>
        </p:blipFill>
        <p:spPr bwMode="auto">
          <a:xfrm>
            <a:off x="4355976" y="2605172"/>
            <a:ext cx="4392488" cy="383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71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872384"/>
          </a:xfrm>
        </p:spPr>
        <p:txBody>
          <a:bodyPr>
            <a:normAutofit fontScale="90000"/>
          </a:bodyPr>
          <a:lstStyle/>
          <a:p>
            <a:r>
              <a:rPr lang="sv-SE" sz="4000" b="1" dirty="0" err="1" smtClean="0"/>
              <a:t>Rekonstruktiv</a:t>
            </a:r>
            <a:r>
              <a:rPr lang="sv-SE" sz="4000" b="1" dirty="0" smtClean="0"/>
              <a:t> kirurgi</a:t>
            </a:r>
            <a:br>
              <a:rPr lang="sv-SE" sz="4000" b="1" dirty="0" smtClean="0"/>
            </a:br>
            <a:r>
              <a:rPr lang="sv-SE" sz="4000" b="1" dirty="0" smtClean="0"/>
              <a:t/>
            </a:r>
            <a:br>
              <a:rPr lang="sv-SE" sz="4000" b="1" dirty="0" smtClean="0"/>
            </a:br>
            <a:endParaRPr lang="sv-SE" sz="4000" b="1" dirty="0"/>
          </a:p>
        </p:txBody>
      </p:sp>
      <p:pic>
        <p:nvPicPr>
          <p:cNvPr id="5" name="Picture 2" descr="swi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29189" cy="158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Rubrik 1"/>
          <p:cNvSpPr txBox="1">
            <a:spLocks/>
          </p:cNvSpPr>
          <p:nvPr/>
        </p:nvSpPr>
        <p:spPr>
          <a:xfrm>
            <a:off x="683568" y="1700632"/>
            <a:ext cx="7772400" cy="460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3600" b="1" dirty="0" smtClean="0"/>
              <a:t>IRA</a:t>
            </a:r>
          </a:p>
          <a:p>
            <a:pPr algn="l"/>
            <a:r>
              <a:rPr lang="sv-SE" sz="3600" b="1" dirty="0"/>
              <a:t>	</a:t>
            </a:r>
            <a:r>
              <a:rPr lang="sv-SE" sz="3600" b="1" dirty="0" smtClean="0"/>
              <a:t>UC</a:t>
            </a:r>
          </a:p>
          <a:p>
            <a:pPr algn="l"/>
            <a:r>
              <a:rPr lang="sv-SE" sz="3600" b="1" dirty="0"/>
              <a:t>	</a:t>
            </a:r>
            <a:r>
              <a:rPr lang="sv-SE" sz="3600" b="1" dirty="0" err="1" smtClean="0"/>
              <a:t>Crohn</a:t>
            </a:r>
            <a:r>
              <a:rPr lang="sv-SE" sz="3600" b="1" dirty="0" smtClean="0"/>
              <a:t>-kolit</a:t>
            </a:r>
          </a:p>
          <a:p>
            <a:pPr algn="l"/>
            <a:endParaRPr lang="sv-SE" sz="3600" b="1" dirty="0"/>
          </a:p>
          <a:p>
            <a:pPr algn="l"/>
            <a:r>
              <a:rPr lang="sv-SE" sz="3600" b="1" dirty="0" smtClean="0"/>
              <a:t>Cancer-risken?</a:t>
            </a:r>
          </a:p>
          <a:p>
            <a:pPr algn="l"/>
            <a:r>
              <a:rPr lang="sv-SE" sz="3600" b="1" dirty="0"/>
              <a:t>	</a:t>
            </a:r>
            <a:r>
              <a:rPr lang="sv-SE" sz="3600" b="1" dirty="0" smtClean="0"/>
              <a:t>ESCP			1112 UC </a:t>
            </a:r>
            <a:r>
              <a:rPr lang="sv-SE" sz="3600" b="1" dirty="0" err="1" smtClean="0"/>
              <a:t>pat</a:t>
            </a:r>
            <a:r>
              <a:rPr lang="sv-SE" sz="3600" b="1" dirty="0" smtClean="0"/>
              <a:t> med IRA</a:t>
            </a:r>
          </a:p>
          <a:p>
            <a:pPr algn="l"/>
            <a:r>
              <a:rPr lang="sv-SE" sz="3600" b="1" dirty="0"/>
              <a:t>	</a:t>
            </a:r>
            <a:r>
              <a:rPr lang="sv-SE" sz="3600" b="1" dirty="0" smtClean="0"/>
              <a:t>			SIR för RC 8,7</a:t>
            </a:r>
          </a:p>
          <a:p>
            <a:pPr algn="l"/>
            <a:r>
              <a:rPr lang="sv-SE" sz="3600" b="1" dirty="0"/>
              <a:t>	</a:t>
            </a:r>
            <a:r>
              <a:rPr lang="sv-SE" sz="3600" b="1" dirty="0" smtClean="0"/>
              <a:t>			Absolut risk 1,8 %</a:t>
            </a:r>
          </a:p>
          <a:p>
            <a:pPr algn="l"/>
            <a:endParaRPr lang="sv-SE" sz="3600" b="1" dirty="0"/>
          </a:p>
          <a:p>
            <a:pPr algn="l"/>
            <a:endParaRPr lang="sv-SE" sz="3600" b="1" dirty="0"/>
          </a:p>
        </p:txBody>
      </p:sp>
    </p:spTree>
    <p:extLst>
      <p:ext uri="{BB962C8B-B14F-4D97-AF65-F5344CB8AC3E}">
        <p14:creationId xmlns:p14="http://schemas.microsoft.com/office/powerpoint/2010/main" val="6069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63880"/>
            <a:ext cx="4388024" cy="294856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872384"/>
          </a:xfrm>
        </p:spPr>
        <p:txBody>
          <a:bodyPr>
            <a:normAutofit fontScale="90000"/>
          </a:bodyPr>
          <a:lstStyle/>
          <a:p>
            <a:r>
              <a:rPr lang="sv-SE" sz="4000" b="1" dirty="0" err="1" smtClean="0"/>
              <a:t>Rekonstruktiv</a:t>
            </a:r>
            <a:r>
              <a:rPr lang="sv-SE" sz="4000" b="1" dirty="0" smtClean="0"/>
              <a:t> kirurgi</a:t>
            </a:r>
            <a:br>
              <a:rPr lang="sv-SE" sz="4000" b="1" dirty="0" smtClean="0"/>
            </a:br>
            <a:r>
              <a:rPr lang="sv-SE" sz="4000" b="1" dirty="0" smtClean="0"/>
              <a:t/>
            </a:r>
            <a:br>
              <a:rPr lang="sv-SE" sz="4000" b="1" dirty="0" smtClean="0"/>
            </a:br>
            <a:endParaRPr lang="sv-SE" sz="4000" b="1" dirty="0"/>
          </a:p>
        </p:txBody>
      </p:sp>
      <p:pic>
        <p:nvPicPr>
          <p:cNvPr id="5" name="Picture 2" descr="swi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029189" cy="158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Rubrik 1"/>
          <p:cNvSpPr txBox="1">
            <a:spLocks/>
          </p:cNvSpPr>
          <p:nvPr/>
        </p:nvSpPr>
        <p:spPr>
          <a:xfrm>
            <a:off x="683568" y="1700632"/>
            <a:ext cx="7772400" cy="460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3600" b="1" dirty="0" smtClean="0"/>
              <a:t>Bäckenreservoar</a:t>
            </a:r>
          </a:p>
          <a:p>
            <a:pPr algn="l"/>
            <a:r>
              <a:rPr lang="sv-SE" sz="3600" b="1" dirty="0" smtClean="0"/>
              <a:t>	Laparoskopi</a:t>
            </a:r>
          </a:p>
          <a:p>
            <a:pPr algn="l"/>
            <a:r>
              <a:rPr lang="sv-SE" sz="3600" b="1" dirty="0"/>
              <a:t>	</a:t>
            </a:r>
            <a:r>
              <a:rPr lang="sv-SE" sz="3600" b="1" dirty="0" smtClean="0"/>
              <a:t>Robotkirurgi</a:t>
            </a:r>
          </a:p>
          <a:p>
            <a:pPr algn="l"/>
            <a:r>
              <a:rPr lang="sv-SE" sz="3600" b="1" dirty="0"/>
              <a:t>	</a:t>
            </a:r>
            <a:r>
              <a:rPr lang="sv-SE" sz="3600" b="1" dirty="0" err="1" smtClean="0"/>
              <a:t>TaTME</a:t>
            </a:r>
            <a:endParaRPr lang="sv-SE" sz="3600" b="1" dirty="0" smtClean="0"/>
          </a:p>
          <a:p>
            <a:pPr algn="l"/>
            <a:endParaRPr lang="sv-SE" sz="3600" b="1" dirty="0"/>
          </a:p>
          <a:p>
            <a:pPr algn="l"/>
            <a:endParaRPr lang="sv-SE" sz="3600" b="1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41" y="1124832"/>
            <a:ext cx="5040355" cy="21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0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wi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29189" cy="158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872384"/>
          </a:xfrm>
        </p:spPr>
        <p:txBody>
          <a:bodyPr>
            <a:normAutofit fontScale="90000"/>
          </a:bodyPr>
          <a:lstStyle/>
          <a:p>
            <a:r>
              <a:rPr lang="sv-SE" sz="4000" b="1" dirty="0" err="1" smtClean="0"/>
              <a:t>Abdominell</a:t>
            </a:r>
            <a:r>
              <a:rPr lang="sv-SE" sz="4000" b="1" dirty="0" smtClean="0"/>
              <a:t> </a:t>
            </a:r>
            <a:r>
              <a:rPr lang="sv-SE" sz="4000" b="1" dirty="0" err="1" smtClean="0"/>
              <a:t>Crohn</a:t>
            </a:r>
            <a:r>
              <a:rPr lang="sv-SE" sz="4000" b="1" dirty="0" smtClean="0"/>
              <a:t>-kirurgi</a:t>
            </a:r>
            <a:br>
              <a:rPr lang="sv-SE" sz="4000" b="1" dirty="0" smtClean="0"/>
            </a:br>
            <a:r>
              <a:rPr lang="sv-SE" sz="4000" b="1" dirty="0" smtClean="0"/>
              <a:t/>
            </a:r>
            <a:br>
              <a:rPr lang="sv-SE" sz="4000" b="1" dirty="0" smtClean="0"/>
            </a:br>
            <a:endParaRPr lang="sv-SE" sz="4000" b="1" dirty="0"/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683568" y="1700632"/>
            <a:ext cx="7772400" cy="460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3600" b="1" dirty="0" smtClean="0"/>
              <a:t>L!RIC-studien</a:t>
            </a:r>
          </a:p>
          <a:p>
            <a:pPr algn="l"/>
            <a:r>
              <a:rPr lang="sv-SE" sz="3600" b="1" dirty="0"/>
              <a:t>	</a:t>
            </a:r>
            <a:r>
              <a:rPr lang="sv-SE" sz="3600" b="1" dirty="0" smtClean="0"/>
              <a:t>Ingen skillnad </a:t>
            </a:r>
            <a:r>
              <a:rPr lang="sv-SE" sz="3600" b="1" dirty="0" err="1"/>
              <a:t>l</a:t>
            </a:r>
            <a:r>
              <a:rPr lang="sv-SE" sz="3600" b="1" dirty="0" err="1" smtClean="0"/>
              <a:t>aparoskopisk</a:t>
            </a:r>
            <a:r>
              <a:rPr lang="sv-SE" sz="3600" b="1" dirty="0" smtClean="0"/>
              <a:t> 	</a:t>
            </a:r>
            <a:r>
              <a:rPr lang="sv-SE" sz="3600" b="1" dirty="0" err="1" smtClean="0"/>
              <a:t>ileocekal</a:t>
            </a:r>
            <a:r>
              <a:rPr lang="sv-SE" sz="3600" b="1" dirty="0" smtClean="0"/>
              <a:t>-resektion eller </a:t>
            </a:r>
            <a:r>
              <a:rPr lang="sv-SE" sz="3600" b="1" dirty="0" err="1" smtClean="0"/>
              <a:t>infliximab</a:t>
            </a:r>
            <a:r>
              <a:rPr lang="sv-SE" sz="3600" b="1" dirty="0" smtClean="0"/>
              <a:t> 	vid </a:t>
            </a:r>
            <a:r>
              <a:rPr lang="sv-SE" sz="3600" b="1" dirty="0" err="1" smtClean="0"/>
              <a:t>failure</a:t>
            </a:r>
            <a:r>
              <a:rPr lang="sv-SE" sz="3600" b="1" dirty="0" smtClean="0"/>
              <a:t> av </a:t>
            </a:r>
            <a:r>
              <a:rPr lang="sv-SE" sz="3600" b="1" dirty="0" err="1" smtClean="0"/>
              <a:t>immunomodulerare</a:t>
            </a:r>
            <a:endParaRPr lang="sv-SE" sz="3600" b="1" dirty="0" smtClean="0"/>
          </a:p>
          <a:p>
            <a:pPr algn="l"/>
            <a:endParaRPr lang="sv-SE" sz="3600" b="1" dirty="0" smtClean="0"/>
          </a:p>
          <a:p>
            <a:pPr algn="l"/>
            <a:endParaRPr lang="sv-SE" sz="3600" b="1" dirty="0"/>
          </a:p>
          <a:p>
            <a:pPr algn="l"/>
            <a:endParaRPr lang="sv-SE" sz="3600" b="1" dirty="0"/>
          </a:p>
        </p:txBody>
      </p:sp>
    </p:spTree>
    <p:extLst>
      <p:ext uri="{BB962C8B-B14F-4D97-AF65-F5344CB8AC3E}">
        <p14:creationId xmlns:p14="http://schemas.microsoft.com/office/powerpoint/2010/main" val="307854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3066</TotalTime>
  <Words>220</Words>
  <Application>Microsoft Office PowerPoint</Application>
  <PresentationFormat>Bildspel på skärmen (4:3)</PresentationFormat>
  <Paragraphs>79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29" baseType="lpstr">
      <vt:lpstr>Office-tema</vt:lpstr>
      <vt:lpstr>SWIBREG-dagen 2016  Välkomna!  Med stöd av:</vt:lpstr>
      <vt:lpstr>Agenda</vt:lpstr>
      <vt:lpstr>Kirurgi  </vt:lpstr>
      <vt:lpstr>Vad är på gång inom IBD-kirurgin Hur ser det ut i Sverige idag?  </vt:lpstr>
      <vt:lpstr>Kolektomi</vt:lpstr>
      <vt:lpstr>Rekonstruktiv kirurgi  </vt:lpstr>
      <vt:lpstr>Rekonstruktiv kirurgi  </vt:lpstr>
      <vt:lpstr>Rekonstruktiv kirurgi  </vt:lpstr>
      <vt:lpstr>Abdominell Crohn-kirurgi  </vt:lpstr>
      <vt:lpstr>Abdominell Crohn-kirurgi  </vt:lpstr>
      <vt:lpstr>Perineal Crohn-kirurgi  </vt:lpstr>
      <vt:lpstr>Perineal Crohn-kirurgi  </vt:lpstr>
      <vt:lpstr>IBD-kirurgi i Sverige 2010-2014  </vt:lpstr>
      <vt:lpstr>IBD-kirurgi i Sverige 2010-2014</vt:lpstr>
      <vt:lpstr>Kolektomier 2010-2014</vt:lpstr>
      <vt:lpstr>Kolektomier 2010-2014</vt:lpstr>
      <vt:lpstr>Kolektomier per individ med IBD 2010-2014</vt:lpstr>
      <vt:lpstr>Rekonstruktioner/individ - IBD 2010-2014</vt:lpstr>
      <vt:lpstr>Rekonstruktioner per kolektomi  2010-2014</vt:lpstr>
      <vt:lpstr>Rekonstruktioner per kolektomi 2010-2014</vt:lpstr>
      <vt:lpstr>Op IBD exkl kolektomi</vt:lpstr>
      <vt:lpstr>Op IBD exkl kolektomi</vt:lpstr>
      <vt:lpstr>Op IBD exkl kolektomi</vt:lpstr>
      <vt:lpstr>Op IBD exkl kolektomi</vt:lpstr>
      <vt:lpstr>Op IBD exkl kolektomi</vt:lpstr>
      <vt:lpstr>Nya funktioner  </vt:lpstr>
      <vt:lpstr>Nya funktioner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Hans Strid</dc:creator>
  <cp:lastModifiedBy>Olsson Malin</cp:lastModifiedBy>
  <cp:revision>111</cp:revision>
  <dcterms:created xsi:type="dcterms:W3CDTF">2015-05-17T12:58:20Z</dcterms:created>
  <dcterms:modified xsi:type="dcterms:W3CDTF">2016-10-25T13:37:42Z</dcterms:modified>
</cp:coreProperties>
</file>