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297" r:id="rId3"/>
    <p:sldId id="312" r:id="rId4"/>
    <p:sldId id="259" r:id="rId5"/>
    <p:sldId id="329" r:id="rId6"/>
    <p:sldId id="313" r:id="rId7"/>
    <p:sldId id="314" r:id="rId8"/>
    <p:sldId id="315" r:id="rId9"/>
    <p:sldId id="261" r:id="rId10"/>
    <p:sldId id="290" r:id="rId11"/>
    <p:sldId id="286" r:id="rId12"/>
    <p:sldId id="319" r:id="rId13"/>
    <p:sldId id="320" r:id="rId14"/>
    <p:sldId id="318" r:id="rId15"/>
    <p:sldId id="321" r:id="rId16"/>
    <p:sldId id="322" r:id="rId17"/>
    <p:sldId id="287" r:id="rId18"/>
    <p:sldId id="324" r:id="rId19"/>
    <p:sldId id="332" r:id="rId20"/>
    <p:sldId id="325" r:id="rId21"/>
    <p:sldId id="326" r:id="rId22"/>
    <p:sldId id="305" r:id="rId23"/>
    <p:sldId id="330" r:id="rId24"/>
    <p:sldId id="331" r:id="rId2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95392-60F4-4ABE-9312-7686C091F41B}" type="datetimeFigureOut">
              <a:rPr lang="sv-SE" smtClean="0"/>
              <a:t>2016-10-25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DA46E2-4EB1-4135-AB57-E84F676644B4}" type="slidenum">
              <a:rPr lang="sv-SE" smtClean="0"/>
              <a:t>‹#›</a:t>
            </a:fld>
            <a:endParaRPr lang="sv-SE"/>
          </a:p>
        </p:txBody>
      </p:sp>
    </p:spTree>
    <p:extLst>
      <p:ext uri="{BB962C8B-B14F-4D97-AF65-F5344CB8AC3E}">
        <p14:creationId xmlns:p14="http://schemas.microsoft.com/office/powerpoint/2010/main" val="95396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r>
              <a:rPr lang="sv-SE" dirty="0" smtClean="0">
                <a:latin typeface="Arial" panose="020B0604020202020204" pitchFamily="34" charset="0"/>
                <a:cs typeface="Arial" panose="020B0604020202020204" pitchFamily="34" charset="0"/>
              </a:rPr>
              <a:t>Förbättra läkar-patientsamarbetet/kommunikation – hur?</a:t>
            </a:r>
          </a:p>
          <a:p>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Stödja patienten i att förstå sin sjukdom och vad evidens talar för avseende prognos avseende förlopp och val av behandling. Viktigt för att stärka patienten i att aktivt delta i behandlingen av sin sjukdom, patient </a:t>
            </a:r>
            <a:r>
              <a:rPr lang="sv-SE" dirty="0" err="1" smtClean="0">
                <a:latin typeface="Arial" panose="020B0604020202020204" pitchFamily="34" charset="0"/>
                <a:cs typeface="Arial" panose="020B0604020202020204" pitchFamily="34" charset="0"/>
              </a:rPr>
              <a:t>empowerment</a:t>
            </a:r>
            <a:r>
              <a:rPr lang="sv-SE" dirty="0" smtClean="0">
                <a:latin typeface="Arial" panose="020B0604020202020204" pitchFamily="34" charset="0"/>
                <a:cs typeface="Arial" panose="020B0604020202020204" pitchFamily="34" charset="0"/>
              </a:rPr>
              <a:t>, egenvård. </a:t>
            </a:r>
          </a:p>
          <a:p>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Vinster i bättre </a:t>
            </a:r>
            <a:r>
              <a:rPr lang="sv-SE" dirty="0" err="1" smtClean="0">
                <a:latin typeface="Arial" panose="020B0604020202020204" pitchFamily="34" charset="0"/>
                <a:cs typeface="Arial" panose="020B0604020202020204" pitchFamily="34" charset="0"/>
              </a:rPr>
              <a:t>adherence</a:t>
            </a:r>
            <a:r>
              <a:rPr lang="sv-SE" dirty="0" smtClean="0">
                <a:latin typeface="Arial" panose="020B0604020202020204" pitchFamily="34" charset="0"/>
                <a:cs typeface="Arial" panose="020B0604020202020204" pitchFamily="34" charset="0"/>
              </a:rPr>
              <a:t> och att patienten kan förstå och göra informerade val avseende sin sjukdom när vårdplanen upprättas. 70% av </a:t>
            </a:r>
            <a:r>
              <a:rPr lang="sv-SE" dirty="0" err="1" smtClean="0">
                <a:latin typeface="Arial" panose="020B0604020202020204" pitchFamily="34" charset="0"/>
                <a:cs typeface="Arial" panose="020B0604020202020204" pitchFamily="34" charset="0"/>
              </a:rPr>
              <a:t>nonadherence</a:t>
            </a:r>
            <a:r>
              <a:rPr lang="sv-SE" dirty="0" smtClean="0">
                <a:latin typeface="Arial" panose="020B0604020202020204" pitchFamily="34" charset="0"/>
                <a:cs typeface="Arial" panose="020B0604020202020204" pitchFamily="34" charset="0"/>
              </a:rPr>
              <a:t> är </a:t>
            </a:r>
            <a:r>
              <a:rPr lang="sv-SE" dirty="0" err="1" smtClean="0">
                <a:latin typeface="Arial" panose="020B0604020202020204" pitchFamily="34" charset="0"/>
                <a:cs typeface="Arial" panose="020B0604020202020204" pitchFamily="34" charset="0"/>
              </a:rPr>
              <a:t>intentional</a:t>
            </a:r>
            <a:r>
              <a:rPr lang="sv-SE" dirty="0" smtClean="0">
                <a:latin typeface="Arial" panose="020B0604020202020204" pitchFamily="34" charset="0"/>
                <a:cs typeface="Arial" panose="020B0604020202020204" pitchFamily="34" charset="0"/>
              </a:rPr>
              <a:t> och 30% beror på </a:t>
            </a:r>
            <a:r>
              <a:rPr lang="sv-SE" dirty="0" err="1" smtClean="0">
                <a:latin typeface="Arial" panose="020B0604020202020204" pitchFamily="34" charset="0"/>
                <a:cs typeface="Arial" panose="020B0604020202020204" pitchFamily="34" charset="0"/>
              </a:rPr>
              <a:t>unintentional</a:t>
            </a:r>
            <a:r>
              <a:rPr lang="sv-SE" dirty="0" smtClean="0">
                <a:latin typeface="Arial" panose="020B0604020202020204" pitchFamily="34" charset="0"/>
                <a:cs typeface="Arial" panose="020B0604020202020204" pitchFamily="34" charset="0"/>
              </a:rPr>
              <a:t>.</a:t>
            </a:r>
            <a:r>
              <a:rPr lang="sv-SE" baseline="0" dirty="0" smtClean="0">
                <a:latin typeface="Arial" panose="020B0604020202020204" pitchFamily="34" charset="0"/>
                <a:cs typeface="Arial" panose="020B0604020202020204" pitchFamily="34" charset="0"/>
              </a:rPr>
              <a:t> Harris 2002. Många frågor/föreställningar. </a:t>
            </a:r>
            <a:endParaRPr lang="sv-SE" dirty="0" smtClean="0">
              <a:latin typeface="Arial" panose="020B0604020202020204" pitchFamily="34" charset="0"/>
              <a:cs typeface="Arial" panose="020B0604020202020204" pitchFamily="34" charset="0"/>
            </a:endParaRPr>
          </a:p>
          <a:p>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Vilka är patientens mål? Finns det något som på kort eller längre sikt påverkar patientens val och beteenden, t.ex. faktorer i förhållande/familjeliv, skola/arbete, fritidsintressen/idrott, självbild.</a:t>
            </a:r>
          </a:p>
          <a:p>
            <a:r>
              <a:rPr lang="sv-SE" dirty="0" smtClean="0">
                <a:latin typeface="Arial" panose="020B0604020202020204" pitchFamily="34" charset="0"/>
                <a:cs typeface="Arial" panose="020B0604020202020204" pitchFamily="34" charset="0"/>
              </a:rPr>
              <a:t>Vad besvärar patienten mest?</a:t>
            </a:r>
          </a:p>
          <a:p>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Om vi inte når </a:t>
            </a:r>
            <a:r>
              <a:rPr lang="sv-SE" dirty="0" err="1" smtClean="0">
                <a:latin typeface="Arial" panose="020B0604020202020204" pitchFamily="34" charset="0"/>
                <a:cs typeface="Arial" panose="020B0604020202020204" pitchFamily="34" charset="0"/>
              </a:rPr>
              <a:t>adherence</a:t>
            </a:r>
            <a:r>
              <a:rPr lang="sv-SE" dirty="0" smtClean="0">
                <a:latin typeface="Arial" panose="020B0604020202020204" pitchFamily="34" charset="0"/>
                <a:cs typeface="Arial" panose="020B0604020202020204" pitchFamily="34" charset="0"/>
              </a:rPr>
              <a:t> till vårdplan så spelar det ingen roll hur väl vi bedömer sjukdomsförlopp och väljer behandling utifrån riktlinjer mm. Vårdplanen kan se hur bra ut som helst, men om vi inte utför den korrekt så minskar</a:t>
            </a:r>
            <a:r>
              <a:rPr lang="sv-SE" baseline="0" dirty="0" smtClean="0">
                <a:latin typeface="Arial" panose="020B0604020202020204" pitchFamily="34" charset="0"/>
                <a:cs typeface="Arial" panose="020B0604020202020204" pitchFamily="34" charset="0"/>
              </a:rPr>
              <a:t> sannolikheten att uppnå ett gott resultat.</a:t>
            </a:r>
            <a:endParaRPr lang="sv-SE" dirty="0" smtClean="0">
              <a:latin typeface="Arial" panose="020B0604020202020204" pitchFamily="34" charset="0"/>
              <a:cs typeface="Arial" panose="020B0604020202020204" pitchFamily="34" charset="0"/>
            </a:endParaRPr>
          </a:p>
          <a:p>
            <a:endParaRPr lang="sv-SE"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Viktigt att involvera patienten i vårdplanen. Vara överens om problemet, målet, åtgärder och hur uppföljningen skall se ut. </a:t>
            </a:r>
          </a:p>
          <a:p>
            <a:endParaRPr lang="sv-SE" dirty="0" smtClean="0">
              <a:latin typeface="Arial" panose="020B0604020202020204" pitchFamily="34" charset="0"/>
              <a:cs typeface="Arial" panose="020B0604020202020204" pitchFamily="34" charset="0"/>
            </a:endParaRPr>
          </a:p>
          <a:p>
            <a:r>
              <a:rPr lang="sv-SE" b="1" dirty="0" smtClean="0"/>
              <a:t>Täta kontroller</a:t>
            </a:r>
          </a:p>
          <a:p>
            <a:r>
              <a:rPr lang="sv-SE" dirty="0" smtClean="0"/>
              <a:t>Följ upp åtgärder vid tidpunkt då resultat kan leda till ändrat ställningstagande – både biverkningar och önskad effekt. Ge tid för åtgärd att verka.</a:t>
            </a:r>
          </a:p>
          <a:p>
            <a:r>
              <a:rPr lang="sv-SE" dirty="0" smtClean="0"/>
              <a:t>Anpassa uppföljning till vad som är nödvändigt att veta för att avgöra fortsatt kurs.</a:t>
            </a:r>
          </a:p>
          <a:p>
            <a:r>
              <a:rPr lang="sv-SE" dirty="0" smtClean="0"/>
              <a:t>Resultat skall påverka fortsatta åtgärder</a:t>
            </a:r>
          </a:p>
          <a:p>
            <a:r>
              <a:rPr lang="sv-SE" dirty="0" smtClean="0"/>
              <a:t>Tillgänglighet – enkelt att nå vårdteamet vid behov ökar trygghet och minskar behovet av tidsbestämda kontroller.</a:t>
            </a:r>
          </a:p>
          <a:p>
            <a:r>
              <a:rPr lang="sv-SE" dirty="0" smtClean="0"/>
              <a:t>Kontinuitet – Team/PAL  - spelar det roll om det är team eller PAL/PAS man träffar?</a:t>
            </a:r>
          </a:p>
          <a:p>
            <a:r>
              <a:rPr lang="sv-SE" dirty="0" smtClean="0"/>
              <a:t>Hur kontrollen görs? – direktkontakt, telefon, IT-lösning?</a:t>
            </a:r>
          </a:p>
          <a:p>
            <a:endParaRPr lang="sv-SE" dirty="0" smtClean="0"/>
          </a:p>
          <a:p>
            <a:r>
              <a:rPr lang="sv-SE" dirty="0" smtClean="0">
                <a:latin typeface="Arial" panose="020B0604020202020204" pitchFamily="34" charset="0"/>
                <a:cs typeface="Arial" panose="020B0604020202020204" pitchFamily="34" charset="0"/>
              </a:rPr>
              <a:t>Åtgärder</a:t>
            </a:r>
          </a:p>
          <a:p>
            <a:r>
              <a:rPr lang="sv-SE" dirty="0" smtClean="0">
                <a:latin typeface="Arial" panose="020B0604020202020204" pitchFamily="34" charset="0"/>
                <a:cs typeface="Arial" panose="020B0604020202020204" pitchFamily="34" charset="0"/>
              </a:rPr>
              <a:t>VPP – handläggningsrutiner, metodbeskrivningar</a:t>
            </a:r>
          </a:p>
          <a:p>
            <a:r>
              <a:rPr lang="sv-SE" dirty="0" smtClean="0">
                <a:latin typeface="Arial" panose="020B0604020202020204" pitchFamily="34" charset="0"/>
                <a:cs typeface="Arial" panose="020B0604020202020204" pitchFamily="34" charset="0"/>
              </a:rPr>
              <a:t>Schema, arbetsfördelning</a:t>
            </a:r>
          </a:p>
          <a:p>
            <a:r>
              <a:rPr lang="sv-SE" dirty="0" smtClean="0">
                <a:latin typeface="Arial" panose="020B0604020202020204" pitchFamily="34" charset="0"/>
                <a:cs typeface="Arial" panose="020B0604020202020204" pitchFamily="34" charset="0"/>
              </a:rPr>
              <a:t>Utvärdera</a:t>
            </a:r>
          </a:p>
          <a:p>
            <a:endParaRPr lang="sv-SE" dirty="0" smtClean="0">
              <a:latin typeface="Arial" panose="020B0604020202020204" pitchFamily="34" charset="0"/>
              <a:cs typeface="Arial" panose="020B0604020202020204" pitchFamily="34" charset="0"/>
            </a:endParaRPr>
          </a:p>
          <a:p>
            <a:r>
              <a:rPr lang="sv-SE" dirty="0" smtClean="0"/>
              <a:t>Self management</a:t>
            </a:r>
            <a:endParaRPr lang="sv-SE" dirty="0"/>
          </a:p>
        </p:txBody>
      </p:sp>
      <p:sp>
        <p:nvSpPr>
          <p:cNvPr id="4" name="Platshållare för bildnummer 3"/>
          <p:cNvSpPr>
            <a:spLocks noGrp="1"/>
          </p:cNvSpPr>
          <p:nvPr>
            <p:ph type="sldNum" sz="quarter" idx="10"/>
          </p:nvPr>
        </p:nvSpPr>
        <p:spPr/>
        <p:txBody>
          <a:bodyPr/>
          <a:lstStyle/>
          <a:p>
            <a:fld id="{46654873-6E2E-4D29-9014-1755E3BB300F}" type="slidenum">
              <a:rPr lang="sv-SE" smtClean="0"/>
              <a:pPr/>
              <a:t>2</a:t>
            </a:fld>
            <a:endParaRPr lang="sv-SE"/>
          </a:p>
        </p:txBody>
      </p:sp>
    </p:spTree>
    <p:extLst>
      <p:ext uri="{BB962C8B-B14F-4D97-AF65-F5344CB8AC3E}">
        <p14:creationId xmlns:p14="http://schemas.microsoft.com/office/powerpoint/2010/main" val="256313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6654873-6E2E-4D29-9014-1755E3BB300F}" type="slidenum">
              <a:rPr lang="sv-SE" smtClean="0"/>
              <a:pPr/>
              <a:t>3</a:t>
            </a:fld>
            <a:endParaRPr lang="sv-SE"/>
          </a:p>
        </p:txBody>
      </p:sp>
    </p:spTree>
    <p:extLst>
      <p:ext uri="{BB962C8B-B14F-4D97-AF65-F5344CB8AC3E}">
        <p14:creationId xmlns:p14="http://schemas.microsoft.com/office/powerpoint/2010/main" val="352990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None/>
            </a:pPr>
            <a:r>
              <a:rPr lang="sv-SE" sz="1400" dirty="0" smtClean="0">
                <a:solidFill>
                  <a:srgbClr val="0070C0"/>
                </a:solidFill>
              </a:rPr>
              <a:t>Förbättra vården för den enskilda patienten</a:t>
            </a:r>
            <a:endParaRPr lang="en-US" sz="1400" dirty="0" smtClean="0">
              <a:solidFill>
                <a:srgbClr val="0070C0"/>
              </a:solidFill>
            </a:endParaRPr>
          </a:p>
          <a:p>
            <a:r>
              <a:rPr lang="en-US" sz="1200" dirty="0" err="1" smtClean="0"/>
              <a:t>Översiktlig</a:t>
            </a:r>
            <a:r>
              <a:rPr lang="en-US" sz="1200" dirty="0" smtClean="0"/>
              <a:t> </a:t>
            </a:r>
            <a:r>
              <a:rPr lang="en-US" sz="1200" dirty="0" err="1" smtClean="0"/>
              <a:t>sammanställning</a:t>
            </a:r>
            <a:r>
              <a:rPr lang="en-US" sz="1200" dirty="0" smtClean="0"/>
              <a:t> </a:t>
            </a:r>
            <a:r>
              <a:rPr lang="en-US" sz="1200" dirty="0" err="1" smtClean="0"/>
              <a:t>av</a:t>
            </a:r>
            <a:r>
              <a:rPr lang="en-US" sz="1200" dirty="0" smtClean="0"/>
              <a:t> </a:t>
            </a:r>
            <a:r>
              <a:rPr lang="en-US" sz="1200" dirty="0" err="1" smtClean="0"/>
              <a:t>patientdata</a:t>
            </a:r>
            <a:r>
              <a:rPr lang="en-US" sz="1200" dirty="0" smtClean="0"/>
              <a:t> </a:t>
            </a:r>
          </a:p>
          <a:p>
            <a:r>
              <a:rPr lang="en-US" sz="1200" dirty="0" err="1" smtClean="0"/>
              <a:t>Identifiera</a:t>
            </a:r>
            <a:r>
              <a:rPr lang="en-US" sz="1200" dirty="0" smtClean="0"/>
              <a:t> </a:t>
            </a:r>
            <a:r>
              <a:rPr lang="en-US" sz="1200" dirty="0" err="1" smtClean="0"/>
              <a:t>patienter</a:t>
            </a:r>
            <a:r>
              <a:rPr lang="en-US" sz="1200" dirty="0" smtClean="0"/>
              <a:t> </a:t>
            </a:r>
            <a:r>
              <a:rPr lang="en-US" sz="1200" dirty="0" err="1" smtClean="0"/>
              <a:t>som</a:t>
            </a:r>
            <a:r>
              <a:rPr lang="en-US" sz="1200" dirty="0" smtClean="0"/>
              <a:t> </a:t>
            </a:r>
            <a:r>
              <a:rPr lang="en-US" sz="1200" dirty="0" err="1" smtClean="0"/>
              <a:t>behöver</a:t>
            </a:r>
            <a:r>
              <a:rPr lang="en-US" sz="1200" dirty="0" smtClean="0"/>
              <a:t> </a:t>
            </a:r>
            <a:r>
              <a:rPr lang="en-US" sz="1200" dirty="0" err="1" smtClean="0"/>
              <a:t>intensifierad</a:t>
            </a:r>
            <a:r>
              <a:rPr lang="en-US" sz="1200" dirty="0" smtClean="0"/>
              <a:t> </a:t>
            </a:r>
            <a:r>
              <a:rPr lang="en-US" sz="1200" dirty="0" err="1" smtClean="0"/>
              <a:t>behandling</a:t>
            </a:r>
            <a:r>
              <a:rPr lang="en-US" sz="1200" dirty="0" smtClean="0"/>
              <a:t> </a:t>
            </a:r>
            <a:r>
              <a:rPr lang="en-US" sz="1200" dirty="0" err="1" smtClean="0"/>
              <a:t>eller</a:t>
            </a:r>
            <a:r>
              <a:rPr lang="en-US" sz="1200" dirty="0" smtClean="0"/>
              <a:t> </a:t>
            </a:r>
            <a:r>
              <a:rPr lang="en-US" sz="1200" dirty="0" err="1" smtClean="0"/>
              <a:t>stöd</a:t>
            </a:r>
            <a:endParaRPr lang="en-US" sz="1200" dirty="0" smtClean="0"/>
          </a:p>
          <a:p>
            <a:r>
              <a:rPr lang="en-US" sz="1200" dirty="0" err="1" smtClean="0">
                <a:solidFill>
                  <a:schemeClr val="tx1"/>
                </a:solidFill>
              </a:rPr>
              <a:t>Behandling</a:t>
            </a:r>
            <a:r>
              <a:rPr lang="en-US" sz="1200" dirty="0" smtClean="0">
                <a:solidFill>
                  <a:schemeClr val="tx1"/>
                </a:solidFill>
              </a:rPr>
              <a:t> </a:t>
            </a:r>
            <a:r>
              <a:rPr lang="en-US" sz="1200" dirty="0" err="1" smtClean="0">
                <a:solidFill>
                  <a:schemeClr val="tx1"/>
                </a:solidFill>
              </a:rPr>
              <a:t>och</a:t>
            </a:r>
            <a:r>
              <a:rPr lang="en-US" sz="1200" dirty="0" smtClean="0">
                <a:solidFill>
                  <a:schemeClr val="tx1"/>
                </a:solidFill>
              </a:rPr>
              <a:t> </a:t>
            </a:r>
            <a:r>
              <a:rPr lang="en-US" sz="1200" dirty="0" err="1" smtClean="0">
                <a:solidFill>
                  <a:schemeClr val="tx1"/>
                </a:solidFill>
              </a:rPr>
              <a:t>uppföljning</a:t>
            </a:r>
            <a:r>
              <a:rPr lang="en-US" sz="1200" dirty="0" smtClean="0">
                <a:solidFill>
                  <a:schemeClr val="tx1"/>
                </a:solidFill>
              </a:rPr>
              <a:t> </a:t>
            </a:r>
            <a:r>
              <a:rPr lang="en-US" sz="1200" dirty="0" err="1" smtClean="0">
                <a:solidFill>
                  <a:schemeClr val="tx1"/>
                </a:solidFill>
              </a:rPr>
              <a:t>enligt</a:t>
            </a:r>
            <a:r>
              <a:rPr lang="en-US" sz="1200" dirty="0" smtClean="0">
                <a:solidFill>
                  <a:schemeClr val="tx1"/>
                </a:solidFill>
              </a:rPr>
              <a:t> </a:t>
            </a:r>
            <a:r>
              <a:rPr lang="en-US" sz="1200" dirty="0" err="1" smtClean="0">
                <a:solidFill>
                  <a:schemeClr val="tx1"/>
                </a:solidFill>
              </a:rPr>
              <a:t>lokala</a:t>
            </a:r>
            <a:r>
              <a:rPr lang="en-US" sz="1200" dirty="0" smtClean="0">
                <a:solidFill>
                  <a:schemeClr val="tx1"/>
                </a:solidFill>
              </a:rPr>
              <a:t> </a:t>
            </a:r>
            <a:r>
              <a:rPr lang="en-US" sz="1200" dirty="0" err="1" smtClean="0">
                <a:solidFill>
                  <a:schemeClr val="tx1"/>
                </a:solidFill>
              </a:rPr>
              <a:t>och</a:t>
            </a:r>
            <a:r>
              <a:rPr lang="en-US" sz="1200" dirty="0" smtClean="0">
                <a:solidFill>
                  <a:schemeClr val="tx1"/>
                </a:solidFill>
              </a:rPr>
              <a:t> </a:t>
            </a:r>
            <a:r>
              <a:rPr lang="en-US" sz="1200" dirty="0" err="1" smtClean="0">
                <a:solidFill>
                  <a:schemeClr val="tx1"/>
                </a:solidFill>
              </a:rPr>
              <a:t>nationella</a:t>
            </a:r>
            <a:r>
              <a:rPr lang="en-US" sz="1200" dirty="0" smtClean="0">
                <a:solidFill>
                  <a:schemeClr val="tx1"/>
                </a:solidFill>
              </a:rPr>
              <a:t> </a:t>
            </a:r>
            <a:r>
              <a:rPr lang="en-US" sz="1200" dirty="0" err="1" smtClean="0">
                <a:solidFill>
                  <a:schemeClr val="tx1"/>
                </a:solidFill>
              </a:rPr>
              <a:t>riktlinjer</a:t>
            </a:r>
            <a:endParaRPr lang="en-US" sz="1200" dirty="0" smtClean="0">
              <a:solidFill>
                <a:schemeClr val="tx1"/>
              </a:solidFill>
            </a:endParaRPr>
          </a:p>
          <a:p>
            <a:r>
              <a:rPr lang="en-US" sz="1200" dirty="0" err="1" smtClean="0">
                <a:solidFill>
                  <a:schemeClr val="tx1"/>
                </a:solidFill>
              </a:rPr>
              <a:t>Underlätta</a:t>
            </a:r>
            <a:r>
              <a:rPr lang="en-US" sz="1200" dirty="0" smtClean="0">
                <a:solidFill>
                  <a:schemeClr val="tx1"/>
                </a:solidFill>
              </a:rPr>
              <a:t> </a:t>
            </a:r>
            <a:r>
              <a:rPr lang="en-US" sz="1200" dirty="0" err="1" smtClean="0">
                <a:solidFill>
                  <a:schemeClr val="tx1"/>
                </a:solidFill>
              </a:rPr>
              <a:t>konsultationer</a:t>
            </a:r>
            <a:r>
              <a:rPr lang="en-US" sz="1200" dirty="0" smtClean="0">
                <a:solidFill>
                  <a:schemeClr val="tx1"/>
                </a:solidFill>
              </a:rPr>
              <a:t> med </a:t>
            </a:r>
            <a:r>
              <a:rPr lang="en-US" sz="1200" dirty="0" err="1" smtClean="0">
                <a:solidFill>
                  <a:schemeClr val="tx1"/>
                </a:solidFill>
              </a:rPr>
              <a:t>kollegor</a:t>
            </a:r>
            <a:r>
              <a:rPr lang="en-US" sz="1200" dirty="0" smtClean="0">
                <a:solidFill>
                  <a:schemeClr val="tx1"/>
                </a:solidFill>
              </a:rPr>
              <a:t> </a:t>
            </a:r>
          </a:p>
          <a:p>
            <a:pPr>
              <a:buNone/>
            </a:pPr>
            <a:endParaRPr lang="sv-SE" dirty="0" smtClean="0"/>
          </a:p>
          <a:p>
            <a:endParaRPr lang="sv-SE" dirty="0"/>
          </a:p>
        </p:txBody>
      </p:sp>
      <p:sp>
        <p:nvSpPr>
          <p:cNvPr id="4" name="Platshållare för bildnummer 3"/>
          <p:cNvSpPr>
            <a:spLocks noGrp="1"/>
          </p:cNvSpPr>
          <p:nvPr>
            <p:ph type="sldNum" sz="quarter" idx="10"/>
          </p:nvPr>
        </p:nvSpPr>
        <p:spPr/>
        <p:txBody>
          <a:bodyPr/>
          <a:lstStyle/>
          <a:p>
            <a:fld id="{D328CF42-7977-43A1-8082-618DB50A3929}"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233360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1438"/>
            <a:ext cx="5000625" cy="3751262"/>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F6780264-45CA-44CD-A67E-0867ADC66DA3}" type="slidenum">
              <a:rPr lang="sv-SE" smtClean="0"/>
              <a:pPr/>
              <a:t>8</a:t>
            </a:fld>
            <a:endParaRPr lang="sv-SE" dirty="0"/>
          </a:p>
        </p:txBody>
      </p:sp>
    </p:spTree>
    <p:extLst>
      <p:ext uri="{BB962C8B-B14F-4D97-AF65-F5344CB8AC3E}">
        <p14:creationId xmlns:p14="http://schemas.microsoft.com/office/powerpoint/2010/main" val="179798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1438"/>
            <a:ext cx="5000625" cy="3751262"/>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F1818018-3641-449B-AD84-57E6B54514F2}" type="slidenum">
              <a:rPr lang="sv-SE" smtClean="0"/>
              <a:pPr/>
              <a:t>12</a:t>
            </a:fld>
            <a:endParaRPr lang="sv-SE" dirty="0"/>
          </a:p>
        </p:txBody>
      </p:sp>
    </p:spTree>
    <p:extLst>
      <p:ext uri="{BB962C8B-B14F-4D97-AF65-F5344CB8AC3E}">
        <p14:creationId xmlns:p14="http://schemas.microsoft.com/office/powerpoint/2010/main" val="154294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fld id="{07EFE005-C342-48B6-A1B3-ACFF3A3B5308}" type="slidenum">
              <a:rPr lang="en-GB" smtClean="0"/>
              <a:pPr/>
              <a:t>14</a:t>
            </a:fld>
            <a:endParaRPr lang="en-GB" dirty="0"/>
          </a:p>
        </p:txBody>
      </p:sp>
    </p:spTree>
    <p:extLst>
      <p:ext uri="{BB962C8B-B14F-4D97-AF65-F5344CB8AC3E}">
        <p14:creationId xmlns:p14="http://schemas.microsoft.com/office/powerpoint/2010/main" val="393700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8688" y="71438"/>
            <a:ext cx="5000625" cy="3751262"/>
          </a:xfrm>
        </p:spPr>
      </p:sp>
      <p:sp>
        <p:nvSpPr>
          <p:cNvPr id="3" name="Platshållare för anteckningar 2"/>
          <p:cNvSpPr>
            <a:spLocks noGrp="1"/>
          </p:cNvSpPr>
          <p:nvPr>
            <p:ph type="body" idx="1"/>
          </p:nvPr>
        </p:nvSpPr>
        <p:spPr/>
        <p:txBody>
          <a:bodyPr/>
          <a:lstStyle/>
          <a:p>
            <a:r>
              <a:rPr lang="sv-SE" dirty="0" smtClean="0">
                <a:solidFill>
                  <a:srgbClr val="FF0000"/>
                </a:solidFill>
              </a:rPr>
              <a:t>Önskar ett telefonnummer så patienterna lätt kan nå någon ansvarig vid problem</a:t>
            </a:r>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F1818018-3641-449B-AD84-57E6B54514F2}" type="slidenum">
              <a:rPr lang="sv-SE" smtClean="0">
                <a:solidFill>
                  <a:prstClr val="black"/>
                </a:solidFill>
              </a:rPr>
              <a:pPr/>
              <a:t>17</a:t>
            </a:fld>
            <a:endParaRPr lang="sv-SE" dirty="0">
              <a:solidFill>
                <a:prstClr val="black"/>
              </a:solidFill>
            </a:endParaRPr>
          </a:p>
        </p:txBody>
      </p:sp>
    </p:spTree>
    <p:extLst>
      <p:ext uri="{BB962C8B-B14F-4D97-AF65-F5344CB8AC3E}">
        <p14:creationId xmlns:p14="http://schemas.microsoft.com/office/powerpoint/2010/main" val="395019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46654873-6E2E-4D29-9014-1755E3BB300F}" type="slidenum">
              <a:rPr lang="sv-SE" smtClean="0"/>
              <a:pPr/>
              <a:t>18</a:t>
            </a:fld>
            <a:endParaRPr lang="sv-SE"/>
          </a:p>
        </p:txBody>
      </p:sp>
    </p:spTree>
    <p:extLst>
      <p:ext uri="{BB962C8B-B14F-4D97-AF65-F5344CB8AC3E}">
        <p14:creationId xmlns:p14="http://schemas.microsoft.com/office/powerpoint/2010/main" val="308407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1438"/>
            <a:ext cx="5000625" cy="37512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i="1" dirty="0" smtClean="0">
                <a:solidFill>
                  <a:srgbClr val="FF0000"/>
                </a:solidFill>
              </a:rPr>
              <a:t>.</a:t>
            </a:r>
          </a:p>
          <a:p>
            <a:endParaRPr lang="sv-SE" dirty="0"/>
          </a:p>
        </p:txBody>
      </p:sp>
      <p:sp>
        <p:nvSpPr>
          <p:cNvPr id="4" name="Slide Number Placeholder 3"/>
          <p:cNvSpPr>
            <a:spLocks noGrp="1"/>
          </p:cNvSpPr>
          <p:nvPr>
            <p:ph type="sldNum" sz="quarter" idx="10"/>
          </p:nvPr>
        </p:nvSpPr>
        <p:spPr/>
        <p:txBody>
          <a:bodyPr/>
          <a:lstStyle/>
          <a:p>
            <a:fld id="{F1818018-3641-449B-AD84-57E6B54514F2}" type="slidenum">
              <a:rPr lang="sv-SE" smtClean="0"/>
              <a:pPr/>
              <a:t>19</a:t>
            </a:fld>
            <a:endParaRPr lang="sv-SE" dirty="0"/>
          </a:p>
        </p:txBody>
      </p:sp>
    </p:spTree>
    <p:extLst>
      <p:ext uri="{BB962C8B-B14F-4D97-AF65-F5344CB8AC3E}">
        <p14:creationId xmlns:p14="http://schemas.microsoft.com/office/powerpoint/2010/main" val="78158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B8702F6-1174-45B2-8A63-28E8248EAADB}" type="datetimeFigureOut">
              <a:rPr lang="sv-SE" smtClean="0"/>
              <a:t>2016-10-25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91BB4B-7F91-48FD-B88B-99A534E54B16}"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B8702F6-1174-45B2-8A63-28E8248EAADB}" type="datetimeFigureOut">
              <a:rPr lang="sv-SE" smtClean="0"/>
              <a:t>2016-10-25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91BB4B-7F91-48FD-B88B-99A534E54B16}"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B8702F6-1174-45B2-8A63-28E8248EAADB}" type="datetimeFigureOut">
              <a:rPr lang="sv-SE" smtClean="0"/>
              <a:t>2016-10-25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91BB4B-7F91-48FD-B88B-99A534E54B16}" type="slidenum">
              <a:rPr lang="sv-SE" smtClean="0"/>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11163" y="1279527"/>
            <a:ext cx="6557962" cy="498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a:ln/>
        </p:spPr>
        <p:txBody>
          <a:bodyPr/>
          <a:lstStyle>
            <a:lvl1pPr>
              <a:defRPr/>
            </a:lvl1pPr>
          </a:lstStyle>
          <a:p>
            <a:pPr>
              <a:defRPr/>
            </a:pPr>
            <a:fld id="{1792EBE8-9D3F-426A-A836-078204F319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851147"/>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1"/>
          </p:nvPr>
        </p:nvSpPr>
        <p:spPr>
          <a:ln/>
        </p:spPr>
        <p:txBody>
          <a:bodyPr/>
          <a:lstStyle>
            <a:lvl1pPr>
              <a:defRPr/>
            </a:lvl1pPr>
          </a:lstStyle>
          <a:p>
            <a:pPr>
              <a:defRPr/>
            </a:pPr>
            <a:fld id="{63282CCA-95CB-4A8B-9CB3-1007517916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7888674"/>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1"/>
          </p:nvPr>
        </p:nvSpPr>
        <p:spPr>
          <a:ln/>
        </p:spPr>
        <p:txBody>
          <a:bodyPr/>
          <a:lstStyle>
            <a:lvl1pPr>
              <a:defRPr/>
            </a:lvl1pPr>
          </a:lstStyle>
          <a:p>
            <a:pPr>
              <a:defRPr/>
            </a:pPr>
            <a:fld id="{63282CCA-95CB-4A8B-9CB3-10075179168B}" type="slidenum">
              <a:rPr lang="en-US">
                <a:solidFill>
                  <a:srgbClr val="FFFFFF"/>
                </a:solidFill>
              </a:rPr>
              <a:pPr>
                <a:defRPr/>
              </a:pPr>
              <a:t>‹#›</a:t>
            </a:fld>
            <a:endParaRPr lang="en-US">
              <a:solidFill>
                <a:srgbClr val="FFFFFF"/>
              </a:solidFill>
            </a:endParaRPr>
          </a:p>
        </p:txBody>
      </p:sp>
      <p:sp>
        <p:nvSpPr>
          <p:cNvPr id="5" name="Text Placeholder 2"/>
          <p:cNvSpPr>
            <a:spLocks noGrp="1"/>
          </p:cNvSpPr>
          <p:nvPr>
            <p:ph type="subTitle" idx="1"/>
          </p:nvPr>
        </p:nvSpPr>
        <p:spPr bwMode="gray">
          <a:xfrm>
            <a:off x="411163" y="987033"/>
            <a:ext cx="3656012" cy="274638"/>
          </a:xfrm>
        </p:spPr>
        <p:txBody>
          <a:bodyPr tIns="0" bIns="0"/>
          <a:lstStyle>
            <a:lvl1pPr algn="l">
              <a:defRPr sz="1400" smtClean="0">
                <a:solidFill>
                  <a:schemeClr val="tx1">
                    <a:lumMod val="65000"/>
                    <a:lumOff val="35000"/>
                  </a:schemeClr>
                </a:solidFill>
              </a:defRPr>
            </a:lvl1pPr>
          </a:lstStyle>
          <a:p>
            <a:r>
              <a:rPr lang="en-US" dirty="0" smtClean="0"/>
              <a:t>Click to edit Master subtitle style</a:t>
            </a:r>
          </a:p>
        </p:txBody>
      </p:sp>
    </p:spTree>
    <p:extLst>
      <p:ext uri="{BB962C8B-B14F-4D97-AF65-F5344CB8AC3E}">
        <p14:creationId xmlns:p14="http://schemas.microsoft.com/office/powerpoint/2010/main" val="3865290261"/>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0" y="6537329"/>
            <a:ext cx="9144000" cy="320675"/>
          </a:xfrm>
          <a:prstGeom prst="rect">
            <a:avLst/>
          </a:prstGeom>
          <a:solidFill>
            <a:srgbClr val="071D49"/>
          </a:solidFill>
          <a:ln w="9525">
            <a:noFill/>
            <a:miter lim="800000"/>
            <a:headEnd/>
            <a:tailEnd/>
          </a:ln>
        </p:spPr>
        <p:txBody>
          <a:bodyPr wrap="none" lIns="91431" tIns="45716" rIns="91431" bIns="45716" anchor="ctr"/>
          <a:lstStyle/>
          <a:p>
            <a:pPr algn="ctr" defTabSz="457154" fontAlgn="base">
              <a:lnSpc>
                <a:spcPct val="90000"/>
              </a:lnSpc>
              <a:spcBef>
                <a:spcPct val="0"/>
              </a:spcBef>
              <a:spcAft>
                <a:spcPct val="0"/>
              </a:spcAft>
              <a:defRPr/>
            </a:pPr>
            <a:endParaRPr lang="en-US">
              <a:solidFill>
                <a:srgbClr val="000000"/>
              </a:solidFill>
              <a:ea typeface="ＭＳ Ｐゴシック" charset="-128"/>
              <a:cs typeface="ＭＳ Ｐゴシック" charset="-128"/>
            </a:endParaRPr>
          </a:p>
        </p:txBody>
      </p:sp>
      <p:sp>
        <p:nvSpPr>
          <p:cNvPr id="5" name="Slide Number Placeholder 5"/>
          <p:cNvSpPr>
            <a:spLocks noGrp="1"/>
          </p:cNvSpPr>
          <p:nvPr>
            <p:ph type="sldNum" sz="quarter" idx="11"/>
          </p:nvPr>
        </p:nvSpPr>
        <p:spPr/>
        <p:txBody>
          <a:bodyPr/>
          <a:lstStyle>
            <a:lvl1pPr>
              <a:defRPr/>
            </a:lvl1pPr>
          </a:lstStyle>
          <a:p>
            <a:pPr>
              <a:defRPr/>
            </a:pPr>
            <a:fld id="{1CAF9D03-606E-4712-99F5-AD811C5BA670}" type="slidenum">
              <a:rPr lang="en-US">
                <a:solidFill>
                  <a:srgbClr val="FFFFFF"/>
                </a:solidFill>
              </a:rPr>
              <a:pPr>
                <a:defRPr/>
              </a:pPr>
              <a:t>‹#›</a:t>
            </a:fld>
            <a:endParaRPr lang="en-US">
              <a:solidFill>
                <a:srgbClr val="FFFFFF"/>
              </a:solidFill>
            </a:endParaRPr>
          </a:p>
        </p:txBody>
      </p:sp>
      <p:pic>
        <p:nvPicPr>
          <p:cNvPr id="6" name="Picture 16" descr="AbbVieLogo_Small_White.eps"/>
          <p:cNvPicPr>
            <a:picLocks noChangeAspect="1"/>
          </p:cNvPicPr>
          <p:nvPr/>
        </p:nvPicPr>
        <p:blipFill>
          <a:blip r:embed="rId2" cstate="print"/>
          <a:stretch>
            <a:fillRect/>
          </a:stretch>
        </p:blipFill>
        <p:spPr bwMode="auto">
          <a:xfrm>
            <a:off x="271464" y="6630994"/>
            <a:ext cx="571429" cy="137143"/>
          </a:xfrm>
          <a:prstGeom prst="rect">
            <a:avLst/>
          </a:prstGeom>
          <a:noFill/>
          <a:ln>
            <a:noFill/>
          </a:ln>
        </p:spPr>
      </p:pic>
      <p:sp>
        <p:nvSpPr>
          <p:cNvPr id="7" name="Footer Placeholder 4"/>
          <p:cNvSpPr txBox="1">
            <a:spLocks/>
          </p:cNvSpPr>
          <p:nvPr/>
        </p:nvSpPr>
        <p:spPr bwMode="gray">
          <a:xfrm>
            <a:off x="2970213" y="6607179"/>
            <a:ext cx="5484812" cy="182563"/>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defPPr>
              <a:defRPr lang="en-US"/>
            </a:defPPr>
            <a:lvl1pPr algn="r" defTabSz="653110" rtl="0" fontAlgn="base">
              <a:lnSpc>
                <a:spcPct val="90000"/>
              </a:lnSpc>
              <a:spcBef>
                <a:spcPct val="0"/>
              </a:spcBef>
              <a:spcAft>
                <a:spcPct val="0"/>
              </a:spcAft>
              <a:defRPr sz="1300" kern="1200">
                <a:solidFill>
                  <a:schemeClr val="bg1"/>
                </a:solidFill>
                <a:latin typeface="Arial" charset="0"/>
                <a:ea typeface="ＭＳ Ｐゴシック" pitchFamily="34" charset="-128"/>
                <a:cs typeface="+mn-cs"/>
              </a:defRPr>
            </a:lvl1pPr>
            <a:lvl2pPr marL="653110" algn="ctr" defTabSz="653110" rtl="0" fontAlgn="base">
              <a:lnSpc>
                <a:spcPct val="90000"/>
              </a:lnSpc>
              <a:spcBef>
                <a:spcPct val="0"/>
              </a:spcBef>
              <a:spcAft>
                <a:spcPct val="0"/>
              </a:spcAft>
              <a:defRPr kern="1200">
                <a:solidFill>
                  <a:schemeClr val="tx1"/>
                </a:solidFill>
                <a:latin typeface="Calibri" pitchFamily="34" charset="0"/>
                <a:ea typeface="+mn-ea"/>
                <a:cs typeface="+mn-cs"/>
              </a:defRPr>
            </a:lvl2pPr>
            <a:lvl3pPr marL="1306220" algn="ctr" defTabSz="653110" rtl="0" fontAlgn="base">
              <a:lnSpc>
                <a:spcPct val="90000"/>
              </a:lnSpc>
              <a:spcBef>
                <a:spcPct val="0"/>
              </a:spcBef>
              <a:spcAft>
                <a:spcPct val="0"/>
              </a:spcAft>
              <a:defRPr kern="1200">
                <a:solidFill>
                  <a:schemeClr val="tx1"/>
                </a:solidFill>
                <a:latin typeface="Calibri" pitchFamily="34" charset="0"/>
                <a:ea typeface="+mn-ea"/>
                <a:cs typeface="+mn-cs"/>
              </a:defRPr>
            </a:lvl3pPr>
            <a:lvl4pPr marL="1959331" algn="ctr" defTabSz="653110" rtl="0" fontAlgn="base">
              <a:lnSpc>
                <a:spcPct val="90000"/>
              </a:lnSpc>
              <a:spcBef>
                <a:spcPct val="0"/>
              </a:spcBef>
              <a:spcAft>
                <a:spcPct val="0"/>
              </a:spcAft>
              <a:defRPr kern="1200">
                <a:solidFill>
                  <a:schemeClr val="tx1"/>
                </a:solidFill>
                <a:latin typeface="Calibri" pitchFamily="34" charset="0"/>
                <a:ea typeface="+mn-ea"/>
                <a:cs typeface="+mn-cs"/>
              </a:defRPr>
            </a:lvl4pPr>
            <a:lvl5pPr marL="2612441" algn="ctr" defTabSz="653110" rtl="0" fontAlgn="base">
              <a:lnSpc>
                <a:spcPct val="90000"/>
              </a:lnSpc>
              <a:spcBef>
                <a:spcPct val="0"/>
              </a:spcBef>
              <a:spcAft>
                <a:spcPct val="0"/>
              </a:spcAft>
              <a:defRPr kern="1200">
                <a:solidFill>
                  <a:schemeClr val="tx1"/>
                </a:solidFill>
                <a:latin typeface="Calibri" pitchFamily="34" charset="0"/>
                <a:ea typeface="+mn-ea"/>
                <a:cs typeface="+mn-cs"/>
              </a:defRPr>
            </a:lvl5pPr>
            <a:lvl6pPr marL="3265551" algn="l" defTabSz="1306220" rtl="0" eaLnBrk="1" latinLnBrk="0" hangingPunct="1">
              <a:defRPr kern="1200">
                <a:solidFill>
                  <a:schemeClr val="tx1"/>
                </a:solidFill>
                <a:latin typeface="Calibri" pitchFamily="34" charset="0"/>
                <a:ea typeface="+mn-ea"/>
                <a:cs typeface="+mn-cs"/>
              </a:defRPr>
            </a:lvl6pPr>
            <a:lvl7pPr marL="3918661" algn="l" defTabSz="1306220" rtl="0" eaLnBrk="1" latinLnBrk="0" hangingPunct="1">
              <a:defRPr kern="1200">
                <a:solidFill>
                  <a:schemeClr val="tx1"/>
                </a:solidFill>
                <a:latin typeface="Calibri" pitchFamily="34" charset="0"/>
                <a:ea typeface="+mn-ea"/>
                <a:cs typeface="+mn-cs"/>
              </a:defRPr>
            </a:lvl7pPr>
            <a:lvl8pPr marL="4571771" algn="l" defTabSz="1306220" rtl="0" eaLnBrk="1" latinLnBrk="0" hangingPunct="1">
              <a:defRPr kern="1200">
                <a:solidFill>
                  <a:schemeClr val="tx1"/>
                </a:solidFill>
                <a:latin typeface="Calibri" pitchFamily="34" charset="0"/>
                <a:ea typeface="+mn-ea"/>
                <a:cs typeface="+mn-cs"/>
              </a:defRPr>
            </a:lvl8pPr>
            <a:lvl9pPr marL="5224882" algn="l" defTabSz="1306220" rtl="0" eaLnBrk="1" latinLnBrk="0" hangingPunct="1">
              <a:defRPr kern="1200">
                <a:solidFill>
                  <a:schemeClr val="tx1"/>
                </a:solidFill>
                <a:latin typeface="Calibri" pitchFamily="34" charset="0"/>
                <a:ea typeface="+mn-ea"/>
                <a:cs typeface="+mn-cs"/>
              </a:defRPr>
            </a:lvl9pPr>
          </a:lstStyle>
          <a:p>
            <a:pPr>
              <a:defRPr/>
            </a:pPr>
            <a:r>
              <a:rPr lang="en-US" dirty="0" smtClean="0">
                <a:solidFill>
                  <a:srgbClr val="FFFFFF"/>
                </a:solidFill>
                <a:latin typeface="Calibri" panose="020F0502020204030204" pitchFamily="34" charset="0"/>
              </a:rPr>
              <a:t>Company Confidential © 2014</a:t>
            </a: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4128127262"/>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243955"/>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Header 3">
    <p:spTree>
      <p:nvGrpSpPr>
        <p:cNvPr id="1" name=""/>
        <p:cNvGrpSpPr/>
        <p:nvPr/>
      </p:nvGrpSpPr>
      <p:grpSpPr>
        <a:xfrm>
          <a:off x="0" y="0"/>
          <a:ext cx="0" cy="0"/>
          <a:chOff x="0" y="0"/>
          <a:chExt cx="0" cy="0"/>
        </a:xfrm>
      </p:grpSpPr>
      <p:sp>
        <p:nvSpPr>
          <p:cNvPr id="5" name="Title Placeholder 1"/>
          <p:cNvSpPr>
            <a:spLocks noGrp="1"/>
          </p:cNvSpPr>
          <p:nvPr>
            <p:ph type="ctrTitle" hasCustomPrompt="1"/>
          </p:nvPr>
        </p:nvSpPr>
        <p:spPr bwMode="gray">
          <a:xfrm>
            <a:off x="468315" y="2117691"/>
            <a:ext cx="3469253" cy="1257816"/>
          </a:xfrm>
        </p:spPr>
        <p:txBody>
          <a:bodyPr lIns="64005" tIns="0" rIns="64005" bIns="0"/>
          <a:lstStyle>
            <a:lvl1pPr algn="r">
              <a:lnSpc>
                <a:spcPct val="85000"/>
              </a:lnSpc>
              <a:defRPr sz="2800" baseline="0" smtClean="0">
                <a:solidFill>
                  <a:schemeClr val="bg1"/>
                </a:solidFill>
              </a:defRPr>
            </a:lvl1pPr>
          </a:lstStyle>
          <a:p>
            <a:r>
              <a:rPr lang="en-US" dirty="0" smtClean="0"/>
              <a:t>Click to edit </a:t>
            </a:r>
            <a:br>
              <a:rPr lang="en-US" dirty="0" smtClean="0"/>
            </a:br>
            <a:r>
              <a:rPr lang="en-US" dirty="0" smtClean="0"/>
              <a:t>master title style</a:t>
            </a:r>
          </a:p>
        </p:txBody>
      </p:sp>
      <p:sp>
        <p:nvSpPr>
          <p:cNvPr id="6" name="Freeform 5"/>
          <p:cNvSpPr>
            <a:spLocks/>
          </p:cNvSpPr>
          <p:nvPr/>
        </p:nvSpPr>
        <p:spPr bwMode="gray">
          <a:xfrm>
            <a:off x="4198941" y="1530350"/>
            <a:ext cx="125413" cy="3797300"/>
          </a:xfrm>
          <a:custGeom>
            <a:avLst/>
            <a:gdLst>
              <a:gd name="T0" fmla="*/ 0 w 94692"/>
              <a:gd name="T1" fmla="*/ 0 h 3865545"/>
              <a:gd name="T2" fmla="*/ 0 w 94692"/>
              <a:gd name="T3" fmla="*/ 0 h 3865545"/>
              <a:gd name="T4" fmla="*/ 165243 w 94692"/>
              <a:gd name="T5" fmla="*/ 0 h 3865545"/>
              <a:gd name="T6" fmla="*/ 165243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solidFill>
              <a:schemeClr val="bg1"/>
            </a:solidFill>
            <a:prstDash val="solid"/>
            <a:miter lim="800000"/>
            <a:headEnd/>
            <a:tailEnd/>
          </a:ln>
        </p:spPr>
        <p:txBody>
          <a:bodyPr lIns="91431" tIns="45716" rIns="91431" bIns="45716" anchor="ctr"/>
          <a:lstStyle/>
          <a:p>
            <a:pPr defTabSz="457154" fontAlgn="base">
              <a:spcBef>
                <a:spcPct val="0"/>
              </a:spcBef>
              <a:spcAft>
                <a:spcPct val="0"/>
              </a:spcAft>
              <a:defRPr/>
            </a:pPr>
            <a:endParaRPr lang="en-US" sz="2000">
              <a:solidFill>
                <a:srgbClr val="000000"/>
              </a:solidFill>
              <a:ea typeface="ＭＳ Ｐゴシック" charset="-128"/>
              <a:cs typeface="ＭＳ Ｐゴシック" charset="-128"/>
            </a:endParaRPr>
          </a:p>
        </p:txBody>
      </p:sp>
      <p:sp>
        <p:nvSpPr>
          <p:cNvPr id="7" name="Text Placeholder 2"/>
          <p:cNvSpPr>
            <a:spLocks noGrp="1"/>
          </p:cNvSpPr>
          <p:nvPr>
            <p:ph type="subTitle" idx="1"/>
          </p:nvPr>
        </p:nvSpPr>
        <p:spPr bwMode="gray">
          <a:xfrm>
            <a:off x="450851" y="3460938"/>
            <a:ext cx="3486715" cy="1406371"/>
          </a:xfrm>
        </p:spPr>
        <p:txBody>
          <a:bodyPr lIns="256019" tIns="0" rIns="64005" bIns="0"/>
          <a:lstStyle>
            <a:lvl1pPr algn="r">
              <a:lnSpc>
                <a:spcPct val="85000"/>
              </a:lnSpc>
              <a:defRPr sz="2000" smtClean="0">
                <a:solidFill>
                  <a:schemeClr val="accent3">
                    <a:lumMod val="50000"/>
                  </a:schemeClr>
                </a:solidFill>
              </a:defRPr>
            </a:lvl1pPr>
          </a:lstStyle>
          <a:p>
            <a:r>
              <a:rPr lang="en-US" dirty="0" smtClean="0"/>
              <a:t>Click to edit Master subtitle style</a:t>
            </a:r>
          </a:p>
        </p:txBody>
      </p:sp>
    </p:spTree>
    <p:extLst>
      <p:ext uri="{BB962C8B-B14F-4D97-AF65-F5344CB8AC3E}">
        <p14:creationId xmlns:p14="http://schemas.microsoft.com/office/powerpoint/2010/main" val="816240600"/>
      </p:ext>
    </p:extLst>
  </p:cSld>
  <p:clrMapOvr>
    <a:masterClrMapping/>
  </p:clrMapOvr>
  <p:transition spd="slow">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otally Blank">
    <p:spTree>
      <p:nvGrpSpPr>
        <p:cNvPr id="1" name=""/>
        <p:cNvGrpSpPr/>
        <p:nvPr/>
      </p:nvGrpSpPr>
      <p:grpSpPr>
        <a:xfrm>
          <a:off x="0" y="0"/>
          <a:ext cx="0" cy="0"/>
          <a:chOff x="0" y="0"/>
          <a:chExt cx="0" cy="0"/>
        </a:xfrm>
      </p:grpSpPr>
      <p:sp>
        <p:nvSpPr>
          <p:cNvPr id="6" name="Title Placeholder 1"/>
          <p:cNvSpPr>
            <a:spLocks noGrp="1"/>
          </p:cNvSpPr>
          <p:nvPr>
            <p:ph type="ctrTitle" hasCustomPrompt="1"/>
          </p:nvPr>
        </p:nvSpPr>
        <p:spPr bwMode="gray">
          <a:xfrm>
            <a:off x="468315" y="2117691"/>
            <a:ext cx="3469253" cy="1257816"/>
          </a:xfrm>
        </p:spPr>
        <p:txBody>
          <a:bodyPr lIns="64005" tIns="0" rIns="64005" bIns="0"/>
          <a:lstStyle>
            <a:lvl1pPr algn="r">
              <a:lnSpc>
                <a:spcPct val="85000"/>
              </a:lnSpc>
              <a:defRPr sz="2800" baseline="0" smtClean="0">
                <a:solidFill>
                  <a:schemeClr val="accent3"/>
                </a:solidFill>
              </a:defRPr>
            </a:lvl1pPr>
          </a:lstStyle>
          <a:p>
            <a:r>
              <a:rPr lang="en-US" dirty="0" smtClean="0"/>
              <a:t>Click to edit </a:t>
            </a:r>
            <a:br>
              <a:rPr lang="en-US" dirty="0" smtClean="0"/>
            </a:br>
            <a:r>
              <a:rPr lang="en-US" dirty="0" smtClean="0"/>
              <a:t>master title style</a:t>
            </a:r>
          </a:p>
        </p:txBody>
      </p:sp>
      <p:sp>
        <p:nvSpPr>
          <p:cNvPr id="5" name="Freeform 4"/>
          <p:cNvSpPr>
            <a:spLocks/>
          </p:cNvSpPr>
          <p:nvPr/>
        </p:nvSpPr>
        <p:spPr bwMode="gray">
          <a:xfrm>
            <a:off x="4198941" y="1530350"/>
            <a:ext cx="125413" cy="3797300"/>
          </a:xfrm>
          <a:custGeom>
            <a:avLst/>
            <a:gdLst>
              <a:gd name="T0" fmla="*/ 0 w 94692"/>
              <a:gd name="T1" fmla="*/ 0 h 3865545"/>
              <a:gd name="T2" fmla="*/ 0 w 94692"/>
              <a:gd name="T3" fmla="*/ 0 h 3865545"/>
              <a:gd name="T4" fmla="*/ 165243 w 94692"/>
              <a:gd name="T5" fmla="*/ 0 h 3865545"/>
              <a:gd name="T6" fmla="*/ 165243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solidFill>
              <a:schemeClr val="accent3"/>
            </a:solidFill>
            <a:prstDash val="solid"/>
            <a:miter lim="800000"/>
            <a:headEnd/>
            <a:tailEnd/>
          </a:ln>
        </p:spPr>
        <p:txBody>
          <a:bodyPr lIns="91431" tIns="45716" rIns="91431" bIns="45716" anchor="ctr"/>
          <a:lstStyle/>
          <a:p>
            <a:pPr defTabSz="457154" fontAlgn="base">
              <a:spcBef>
                <a:spcPct val="0"/>
              </a:spcBef>
              <a:spcAft>
                <a:spcPct val="0"/>
              </a:spcAft>
              <a:defRPr/>
            </a:pPr>
            <a:endParaRPr lang="en-US" sz="2000">
              <a:solidFill>
                <a:srgbClr val="000000"/>
              </a:solidFill>
              <a:ea typeface="ＭＳ Ｐゴシック" charset="-128"/>
              <a:cs typeface="ＭＳ Ｐゴシック" charset="-128"/>
            </a:endParaRPr>
          </a:p>
        </p:txBody>
      </p:sp>
      <p:sp>
        <p:nvSpPr>
          <p:cNvPr id="7" name="Text Placeholder 2"/>
          <p:cNvSpPr>
            <a:spLocks noGrp="1"/>
          </p:cNvSpPr>
          <p:nvPr>
            <p:ph type="subTitle" idx="1"/>
          </p:nvPr>
        </p:nvSpPr>
        <p:spPr bwMode="gray">
          <a:xfrm>
            <a:off x="450851" y="3460938"/>
            <a:ext cx="3486715" cy="1406371"/>
          </a:xfrm>
        </p:spPr>
        <p:txBody>
          <a:bodyPr lIns="256019" tIns="0" rIns="64005" bIns="0"/>
          <a:lstStyle>
            <a:lvl1pPr algn="r">
              <a:lnSpc>
                <a:spcPct val="85000"/>
              </a:lnSpc>
              <a:defRPr sz="2000" smtClean="0">
                <a:solidFill>
                  <a:schemeClr val="tx1">
                    <a:lumMod val="75000"/>
                    <a:lumOff val="25000"/>
                  </a:schemeClr>
                </a:solidFill>
              </a:defRPr>
            </a:lvl1pPr>
          </a:lstStyle>
          <a:p>
            <a:r>
              <a:rPr lang="en-US" dirty="0" smtClean="0"/>
              <a:t>Click to edit Master subtitle style</a:t>
            </a:r>
          </a:p>
        </p:txBody>
      </p:sp>
    </p:spTree>
    <p:extLst>
      <p:ext uri="{BB962C8B-B14F-4D97-AF65-F5344CB8AC3E}">
        <p14:creationId xmlns:p14="http://schemas.microsoft.com/office/powerpoint/2010/main" val="2224086945"/>
      </p:ext>
    </p:extLst>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3555" name="Title Placeholder 1"/>
          <p:cNvSpPr>
            <a:spLocks noGrp="1"/>
          </p:cNvSpPr>
          <p:nvPr>
            <p:ph type="ctrTitle" hasCustomPrompt="1"/>
          </p:nvPr>
        </p:nvSpPr>
        <p:spPr bwMode="gray">
          <a:xfrm>
            <a:off x="411163" y="2194560"/>
            <a:ext cx="4113212" cy="1463040"/>
          </a:xfrm>
        </p:spPr>
        <p:txBody>
          <a:bodyPr/>
          <a:lstStyle>
            <a:lvl1pPr>
              <a:lnSpc>
                <a:spcPct val="85000"/>
              </a:lnSpc>
              <a:defRPr sz="3200" smtClean="0">
                <a:solidFill>
                  <a:srgbClr val="F1B434"/>
                </a:solidFill>
              </a:defRPr>
            </a:lvl1pPr>
          </a:lstStyle>
          <a:p>
            <a:pPr lvl="0"/>
            <a:r>
              <a:rPr lang="en-US" noProof="0" dirty="0" smtClean="0"/>
              <a:t>TITLE CALIBRI 32PT, </a:t>
            </a:r>
            <a:br>
              <a:rPr lang="en-US" noProof="0" dirty="0" smtClean="0"/>
            </a:br>
            <a:r>
              <a:rPr lang="en-US" noProof="0" dirty="0" smtClean="0"/>
              <a:t>ALL CAPS, YELLOW</a:t>
            </a:r>
          </a:p>
        </p:txBody>
      </p:sp>
      <p:sp>
        <p:nvSpPr>
          <p:cNvPr id="23556" name="Text Placeholder 2"/>
          <p:cNvSpPr>
            <a:spLocks noGrp="1"/>
          </p:cNvSpPr>
          <p:nvPr>
            <p:ph type="subTitle" idx="1" hasCustomPrompt="1"/>
          </p:nvPr>
        </p:nvSpPr>
        <p:spPr bwMode="gray">
          <a:xfrm>
            <a:off x="411163" y="3702050"/>
            <a:ext cx="3656012" cy="274638"/>
          </a:xfrm>
        </p:spPr>
        <p:txBody>
          <a:bodyPr/>
          <a:lstStyle>
            <a:lvl1pPr>
              <a:lnSpc>
                <a:spcPct val="75000"/>
              </a:lnSpc>
              <a:defRPr sz="1400" smtClean="0">
                <a:solidFill>
                  <a:schemeClr val="bg1"/>
                </a:solidFill>
              </a:defRPr>
            </a:lvl1pPr>
          </a:lstStyle>
          <a:p>
            <a:pPr lvl="0"/>
            <a:r>
              <a:rPr lang="en-US" noProof="0" dirty="0" smtClean="0"/>
              <a:t>Subhead Calibri 14pt, White</a:t>
            </a:r>
          </a:p>
        </p:txBody>
      </p:sp>
      <p:sp>
        <p:nvSpPr>
          <p:cNvPr id="4" name="Date Placeholder 3"/>
          <p:cNvSpPr>
            <a:spLocks noGrp="1"/>
          </p:cNvSpPr>
          <p:nvPr>
            <p:ph type="dt" sz="half" idx="2"/>
          </p:nvPr>
        </p:nvSpPr>
        <p:spPr bwMode="gray">
          <a:xfrm>
            <a:off x="411163" y="4021138"/>
            <a:ext cx="2133600" cy="3077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spAutoFit/>
          </a:bodyPr>
          <a:lstStyle>
            <a:lvl1pPr algn="l">
              <a:lnSpc>
                <a:spcPct val="100000"/>
              </a:lnSpc>
              <a:defRPr sz="1400">
                <a:solidFill>
                  <a:schemeClr val="bg1"/>
                </a:solidFill>
              </a:defRPr>
            </a:lvl1pPr>
          </a:lstStyle>
          <a:p>
            <a:pPr defTabSz="914309"/>
            <a:r>
              <a:rPr lang="en-US" smtClean="0">
                <a:solidFill>
                  <a:srgbClr val="FFFFFF"/>
                </a:solidFill>
              </a:rPr>
              <a:t>Date</a:t>
            </a:r>
            <a:endParaRPr lang="en-US">
              <a:solidFill>
                <a:srgbClr val="FFFFFF"/>
              </a:solidFill>
            </a:endParaRPr>
          </a:p>
        </p:txBody>
      </p:sp>
      <p:pic>
        <p:nvPicPr>
          <p:cNvPr id="23562" name="Picture 12" descr="AbbVieLogo_Standard_White.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25463" y="493713"/>
            <a:ext cx="5428572" cy="126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a:spLocks/>
          </p:cNvSpPr>
          <p:nvPr/>
        </p:nvSpPr>
        <p:spPr bwMode="gray">
          <a:xfrm>
            <a:off x="4570415" y="1530350"/>
            <a:ext cx="125412"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rgbClr val="F1B434"/>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31" tIns="45716" rIns="91431" bIns="45716" anchor="ctr"/>
          <a:lstStyle/>
          <a:p>
            <a:pPr defTabSz="914309"/>
            <a:endParaRPr lang="en-US">
              <a:solidFill>
                <a:srgbClr val="000000"/>
              </a:solidFill>
            </a:endParaRPr>
          </a:p>
        </p:txBody>
      </p:sp>
      <p:pic>
        <p:nvPicPr>
          <p:cNvPr id="8" name="Picture 7" descr="frasquitos.jpg"/>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5931255" y="1524000"/>
            <a:ext cx="2498802" cy="5334000"/>
          </a:xfrm>
          <a:prstGeom prst="rect">
            <a:avLst/>
          </a:prstGeom>
          <a:noFill/>
          <a:ln>
            <a:noFill/>
          </a:ln>
        </p:spPr>
      </p:pic>
    </p:spTree>
    <p:extLst>
      <p:ext uri="{BB962C8B-B14F-4D97-AF65-F5344CB8AC3E}">
        <p14:creationId xmlns:p14="http://schemas.microsoft.com/office/powerpoint/2010/main" val="169329675"/>
      </p:ext>
    </p:extLst>
  </p:cSld>
  <p:clrMapOvr>
    <a:masterClrMapping/>
  </p:clrMapOvr>
  <p:transition spd="slow">
    <p:wipe/>
  </p:transition>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B8702F6-1174-45B2-8A63-28E8248EAADB}" type="datetimeFigureOut">
              <a:rPr lang="sv-SE" smtClean="0"/>
              <a:t>2016-10-25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91BB4B-7F91-48FD-B88B-99A534E54B16}" type="slidenum">
              <a:rPr lang="sv-SE" smtClean="0"/>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White 3">
    <p:spTree>
      <p:nvGrpSpPr>
        <p:cNvPr id="1" name=""/>
        <p:cNvGrpSpPr/>
        <p:nvPr/>
      </p:nvGrpSpPr>
      <p:grpSpPr>
        <a:xfrm>
          <a:off x="0" y="0"/>
          <a:ext cx="0" cy="0"/>
          <a:chOff x="0" y="0"/>
          <a:chExt cx="0" cy="0"/>
        </a:xfrm>
      </p:grpSpPr>
      <p:pic>
        <p:nvPicPr>
          <p:cNvPr id="4" name="Picture 12" descr="flasks"/>
          <p:cNvPicPr>
            <a:picLocks noChangeAspect="1" noChangeArrowheads="1"/>
          </p:cNvPicPr>
          <p:nvPr/>
        </p:nvPicPr>
        <p:blipFill>
          <a:blip r:embed="rId2" cstate="print"/>
          <a:stretch>
            <a:fillRect/>
          </a:stretch>
        </p:blipFill>
        <p:spPr bwMode="auto">
          <a:xfrm>
            <a:off x="7130762" y="2961411"/>
            <a:ext cx="2013239" cy="3896591"/>
          </a:xfrm>
          <a:prstGeom prst="rect">
            <a:avLst/>
          </a:prstGeom>
          <a:noFill/>
          <a:ln>
            <a:noFill/>
          </a:ln>
        </p:spPr>
      </p:pic>
      <p:sp>
        <p:nvSpPr>
          <p:cNvPr id="6" name="Freeform 5"/>
          <p:cNvSpPr>
            <a:spLocks/>
          </p:cNvSpPr>
          <p:nvPr/>
        </p:nvSpPr>
        <p:spPr bwMode="gray">
          <a:xfrm>
            <a:off x="457200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4"/>
            </a:solidFill>
            <a:prstDash val="solid"/>
            <a:miter lim="800000"/>
            <a:headEnd/>
            <a:tailEnd/>
          </a:ln>
        </p:spPr>
        <p:txBody>
          <a:bodyPr lIns="91431" tIns="45716" rIns="91431" bIns="45716" anchor="ctr"/>
          <a:lstStyle/>
          <a:p>
            <a:pPr algn="ctr" defTabSz="457154" fontAlgn="base">
              <a:lnSpc>
                <a:spcPct val="90000"/>
              </a:lnSpc>
              <a:spcBef>
                <a:spcPct val="0"/>
              </a:spcBef>
              <a:spcAft>
                <a:spcPct val="0"/>
              </a:spcAft>
              <a:defRPr/>
            </a:pPr>
            <a:endParaRPr lang="en-US" dirty="0">
              <a:solidFill>
                <a:srgbClr val="000000"/>
              </a:solidFill>
              <a:ea typeface="ＭＳ Ｐゴシック" pitchFamily="34" charset="-128"/>
              <a:cs typeface="Arial" charset="0"/>
            </a:endParaRPr>
          </a:p>
        </p:txBody>
      </p:sp>
      <p:sp>
        <p:nvSpPr>
          <p:cNvPr id="23555" name="Title Placeholder 1"/>
          <p:cNvSpPr>
            <a:spLocks noGrp="1"/>
          </p:cNvSpPr>
          <p:nvPr>
            <p:ph type="ctrTitle"/>
          </p:nvPr>
        </p:nvSpPr>
        <p:spPr bwMode="gray">
          <a:xfrm>
            <a:off x="411163" y="2559054"/>
            <a:ext cx="4113212" cy="1096963"/>
          </a:xfrm>
        </p:spPr>
        <p:txBody>
          <a:bodyPr/>
          <a:lstStyle>
            <a:lvl1pPr>
              <a:lnSpc>
                <a:spcPct val="85000"/>
              </a:lnSpc>
              <a:defRPr sz="3200" smtClean="0">
                <a:solidFill>
                  <a:schemeClr val="accent4"/>
                </a:solidFill>
              </a:defRPr>
            </a:lvl1pPr>
          </a:lstStyle>
          <a:p>
            <a:r>
              <a:rPr lang="en-US" dirty="0" smtClean="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75000"/>
              </a:lnSpc>
              <a:defRPr sz="1400" smtClean="0">
                <a:solidFill>
                  <a:schemeClr val="tx1"/>
                </a:solidFill>
              </a:defRPr>
            </a:lvl1pPr>
          </a:lstStyle>
          <a:p>
            <a:r>
              <a:rPr lang="en-US" dirty="0" smtClean="0"/>
              <a:t>Click to edit Master subtitle style</a:t>
            </a:r>
          </a:p>
        </p:txBody>
      </p:sp>
      <p:sp>
        <p:nvSpPr>
          <p:cNvPr id="8" name="Date Placeholder 3"/>
          <p:cNvSpPr>
            <a:spLocks noGrp="1"/>
          </p:cNvSpPr>
          <p:nvPr>
            <p:ph type="dt" sz="half" idx="10"/>
          </p:nvPr>
        </p:nvSpPr>
        <p:spPr bwMode="gray">
          <a:xfrm>
            <a:off x="411163" y="4021138"/>
            <a:ext cx="2133600" cy="307768"/>
          </a:xfrm>
          <a:prstGeom prst="rect">
            <a:avLst/>
          </a:prstGeom>
          <a:ln>
            <a:miter lim="800000"/>
            <a:headEnd/>
            <a:tailEnd/>
          </a:ln>
        </p:spPr>
        <p:txBody>
          <a:bodyPr vert="horz" wrap="square" lIns="91431" tIns="45716" rIns="91431" bIns="45716" numCol="1" anchor="t" anchorCtr="0" compatLnSpc="1">
            <a:prstTxWarp prst="textNoShape">
              <a:avLst/>
            </a:prstTxWarp>
            <a:spAutoFit/>
          </a:bodyPr>
          <a:lstStyle>
            <a:lvl1pPr>
              <a:defRPr sz="1400">
                <a:latin typeface="Calibri" panose="020F0502020204030204" pitchFamily="34" charset="0"/>
                <a:ea typeface="ＭＳ Ｐゴシック" pitchFamily="34" charset="-128"/>
              </a:defRPr>
            </a:lvl1pPr>
          </a:lstStyle>
          <a:p>
            <a:pPr defTabSz="457154" fontAlgn="base">
              <a:spcBef>
                <a:spcPct val="0"/>
              </a:spcBef>
              <a:spcAft>
                <a:spcPct val="0"/>
              </a:spcAft>
              <a:defRPr/>
            </a:pPr>
            <a:endParaRPr lang="en-US" dirty="0">
              <a:solidFill>
                <a:srgbClr val="000000"/>
              </a:solidFill>
              <a:cs typeface="Arial" charset="0"/>
            </a:endParaRPr>
          </a:p>
        </p:txBody>
      </p:sp>
    </p:spTree>
    <p:extLst>
      <p:ext uri="{BB962C8B-B14F-4D97-AF65-F5344CB8AC3E}">
        <p14:creationId xmlns:p14="http://schemas.microsoft.com/office/powerpoint/2010/main" val="2861470422"/>
      </p:ext>
    </p:extLst>
  </p:cSld>
  <p:clrMapOvr>
    <a:masterClrMapping/>
  </p:clrMapOvr>
  <p:transition spd="slow">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4" name="Freeform 3"/>
          <p:cNvSpPr>
            <a:spLocks/>
          </p:cNvSpPr>
          <p:nvPr/>
        </p:nvSpPr>
        <p:spPr bwMode="gray">
          <a:xfrm>
            <a:off x="4572004" y="1530350"/>
            <a:ext cx="125413" cy="3797300"/>
          </a:xfrm>
          <a:custGeom>
            <a:avLst/>
            <a:gdLst>
              <a:gd name="T0" fmla="*/ 0 w 94692"/>
              <a:gd name="T1" fmla="*/ 0 h 3865545"/>
              <a:gd name="T2" fmla="*/ 0 w 94692"/>
              <a:gd name="T3" fmla="*/ 0 h 3865545"/>
              <a:gd name="T4" fmla="*/ 165243 w 94692"/>
              <a:gd name="T5" fmla="*/ 0 h 3865545"/>
              <a:gd name="T6" fmla="*/ 165243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solidFill>
              <a:schemeClr val="bg1"/>
            </a:solidFill>
            <a:prstDash val="solid"/>
            <a:miter lim="800000"/>
            <a:headEnd/>
            <a:tailEnd/>
          </a:ln>
        </p:spPr>
        <p:txBody>
          <a:bodyPr lIns="91431" tIns="45716" rIns="91431" bIns="45716" anchor="ctr"/>
          <a:lstStyle/>
          <a:p>
            <a:pPr defTabSz="457154" fontAlgn="base">
              <a:spcBef>
                <a:spcPct val="0"/>
              </a:spcBef>
              <a:spcAft>
                <a:spcPct val="0"/>
              </a:spcAft>
              <a:defRPr/>
            </a:pPr>
            <a:endParaRPr lang="en-US" sz="2000">
              <a:solidFill>
                <a:srgbClr val="000000"/>
              </a:solidFill>
              <a:ea typeface="ＭＳ Ｐゴシック" charset="-128"/>
              <a:cs typeface="ＭＳ Ｐゴシック" charset="-128"/>
            </a:endParaRPr>
          </a:p>
        </p:txBody>
      </p:sp>
      <p:sp>
        <p:nvSpPr>
          <p:cNvPr id="23555" name="Title Placeholder 1"/>
          <p:cNvSpPr>
            <a:spLocks noGrp="1"/>
          </p:cNvSpPr>
          <p:nvPr>
            <p:ph type="ctrTitle"/>
          </p:nvPr>
        </p:nvSpPr>
        <p:spPr bwMode="gray">
          <a:xfrm>
            <a:off x="411163" y="2559054"/>
            <a:ext cx="4113212" cy="1096963"/>
          </a:xfrm>
        </p:spPr>
        <p:txBody>
          <a:bodyPr/>
          <a:lstStyle>
            <a:lvl1pPr>
              <a:lnSpc>
                <a:spcPct val="85000"/>
              </a:lnSpc>
              <a:defRPr sz="3200" smtClean="0">
                <a:solidFill>
                  <a:schemeClr val="bg1"/>
                </a:solidFill>
              </a:defRPr>
            </a:lvl1pPr>
          </a:lstStyle>
          <a:p>
            <a:r>
              <a:rPr lang="en-US" dirty="0" smtClean="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defRPr sz="1400" smtClean="0">
                <a:solidFill>
                  <a:schemeClr val="accent1"/>
                </a:solidFill>
              </a:defRPr>
            </a:lvl1pPr>
          </a:lstStyle>
          <a:p>
            <a:r>
              <a:rPr lang="en-US" dirty="0" smtClean="0"/>
              <a:t>Click to edit Master subtitle style</a:t>
            </a:r>
          </a:p>
        </p:txBody>
      </p:sp>
    </p:spTree>
    <p:extLst>
      <p:ext uri="{BB962C8B-B14F-4D97-AF65-F5344CB8AC3E}">
        <p14:creationId xmlns:p14="http://schemas.microsoft.com/office/powerpoint/2010/main" val="2335500168"/>
      </p:ext>
    </p:extLst>
  </p:cSld>
  <p:clrMapOvr>
    <a:masterClrMapping/>
  </p:clrMapOvr>
  <p:transition spd="slow">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sp>
        <p:nvSpPr>
          <p:cNvPr id="4" name="Freeform 3"/>
          <p:cNvSpPr>
            <a:spLocks/>
          </p:cNvSpPr>
          <p:nvPr/>
        </p:nvSpPr>
        <p:spPr bwMode="gray">
          <a:xfrm>
            <a:off x="4572004" y="1530350"/>
            <a:ext cx="125413" cy="3797300"/>
          </a:xfrm>
          <a:custGeom>
            <a:avLst/>
            <a:gdLst>
              <a:gd name="T0" fmla="*/ 0 w 94692"/>
              <a:gd name="T1" fmla="*/ 0 h 3865545"/>
              <a:gd name="T2" fmla="*/ 0 w 94692"/>
              <a:gd name="T3" fmla="*/ 0 h 3865545"/>
              <a:gd name="T4" fmla="*/ 165243 w 94692"/>
              <a:gd name="T5" fmla="*/ 0 h 3865545"/>
              <a:gd name="T6" fmla="*/ 165243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solidFill>
              <a:schemeClr val="bg1"/>
            </a:solidFill>
            <a:prstDash val="solid"/>
            <a:miter lim="800000"/>
            <a:headEnd/>
            <a:tailEnd/>
          </a:ln>
        </p:spPr>
        <p:txBody>
          <a:bodyPr lIns="91431" tIns="45716" rIns="91431" bIns="45716" anchor="ctr"/>
          <a:lstStyle/>
          <a:p>
            <a:pPr defTabSz="457154" fontAlgn="base">
              <a:spcBef>
                <a:spcPct val="0"/>
              </a:spcBef>
              <a:spcAft>
                <a:spcPct val="0"/>
              </a:spcAft>
              <a:defRPr/>
            </a:pPr>
            <a:endParaRPr lang="en-US" sz="2000">
              <a:solidFill>
                <a:srgbClr val="000000"/>
              </a:solidFill>
              <a:ea typeface="ＭＳ Ｐゴシック" charset="-128"/>
              <a:cs typeface="ＭＳ Ｐゴシック" charset="-128"/>
            </a:endParaRPr>
          </a:p>
        </p:txBody>
      </p:sp>
      <p:sp>
        <p:nvSpPr>
          <p:cNvPr id="23555" name="Title Placeholder 1"/>
          <p:cNvSpPr>
            <a:spLocks noGrp="1"/>
          </p:cNvSpPr>
          <p:nvPr>
            <p:ph type="ctrTitle"/>
          </p:nvPr>
        </p:nvSpPr>
        <p:spPr bwMode="gray">
          <a:xfrm>
            <a:off x="411163" y="2559054"/>
            <a:ext cx="4113212" cy="1096963"/>
          </a:xfrm>
        </p:spPr>
        <p:txBody>
          <a:bodyPr/>
          <a:lstStyle>
            <a:lvl1pPr>
              <a:lnSpc>
                <a:spcPct val="85000"/>
              </a:lnSpc>
              <a:defRPr sz="3200" smtClean="0">
                <a:solidFill>
                  <a:schemeClr val="bg1"/>
                </a:solidFill>
              </a:defRPr>
            </a:lvl1pPr>
          </a:lstStyle>
          <a:p>
            <a:r>
              <a:rPr lang="en-US" dirty="0" smtClean="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defRPr sz="1400" smtClean="0">
                <a:solidFill>
                  <a:srgbClr val="8CE2D0"/>
                </a:solidFill>
              </a:defRPr>
            </a:lvl1pPr>
          </a:lstStyle>
          <a:p>
            <a:r>
              <a:rPr lang="en-US" dirty="0" smtClean="0"/>
              <a:t>Click to edit Master subtitle style</a:t>
            </a:r>
          </a:p>
        </p:txBody>
      </p:sp>
    </p:spTree>
    <p:extLst>
      <p:ext uri="{BB962C8B-B14F-4D97-AF65-F5344CB8AC3E}">
        <p14:creationId xmlns:p14="http://schemas.microsoft.com/office/powerpoint/2010/main" val="1938147153"/>
      </p:ext>
    </p:extLst>
  </p:cSld>
  <p:clrMapOvr>
    <a:masterClrMapping/>
  </p:clrMapOvr>
  <p:transition spd="slow">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_Section Hea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540014"/>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Section Hea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007787"/>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_Section Header 3">
    <p:spTree>
      <p:nvGrpSpPr>
        <p:cNvPr id="1" name=""/>
        <p:cNvGrpSpPr/>
        <p:nvPr/>
      </p:nvGrpSpPr>
      <p:grpSpPr>
        <a:xfrm>
          <a:off x="0" y="0"/>
          <a:ext cx="0" cy="0"/>
          <a:chOff x="0" y="0"/>
          <a:chExt cx="0" cy="0"/>
        </a:xfrm>
      </p:grpSpPr>
      <p:pic>
        <p:nvPicPr>
          <p:cNvPr id="3074" name="Picture 2" descr="W:\Dropbox\Maxim St Amour\000 Brand Assets\AbbVie\AbbVie 823 CLM Logo [Converted].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1" y="2618372"/>
            <a:ext cx="4795243" cy="370284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28"/>
          <p:cNvSpPr>
            <a:spLocks noChangeAspect="1" noEditPoints="1"/>
          </p:cNvSpPr>
          <p:nvPr/>
        </p:nvSpPr>
        <p:spPr bwMode="auto">
          <a:xfrm>
            <a:off x="328415" y="411427"/>
            <a:ext cx="5410684" cy="1264762"/>
          </a:xfrm>
          <a:custGeom>
            <a:avLst/>
            <a:gdLst>
              <a:gd name="T0" fmla="*/ 4296 w 9119"/>
              <a:gd name="T1" fmla="*/ 1407 h 1589"/>
              <a:gd name="T2" fmla="*/ 5081 w 9119"/>
              <a:gd name="T3" fmla="*/ 983 h 1589"/>
              <a:gd name="T4" fmla="*/ 4296 w 9119"/>
              <a:gd name="T5" fmla="*/ 558 h 1589"/>
              <a:gd name="T6" fmla="*/ 4296 w 9119"/>
              <a:gd name="T7" fmla="*/ 1407 h 1589"/>
              <a:gd name="T8" fmla="*/ 3821 w 9119"/>
              <a:gd name="T9" fmla="*/ 548 h 1589"/>
              <a:gd name="T10" fmla="*/ 4256 w 9119"/>
              <a:gd name="T11" fmla="*/ 395 h 1589"/>
              <a:gd name="T12" fmla="*/ 5261 w 9119"/>
              <a:gd name="T13" fmla="*/ 983 h 1589"/>
              <a:gd name="T14" fmla="*/ 4256 w 9119"/>
              <a:gd name="T15" fmla="*/ 1571 h 1589"/>
              <a:gd name="T16" fmla="*/ 3641 w 9119"/>
              <a:gd name="T17" fmla="*/ 0 h 1589"/>
              <a:gd name="T18" fmla="*/ 3821 w 9119"/>
              <a:gd name="T19" fmla="*/ 117 h 1589"/>
              <a:gd name="T20" fmla="*/ 3821 w 9119"/>
              <a:gd name="T21" fmla="*/ 548 h 1589"/>
              <a:gd name="T22" fmla="*/ 2492 w 9119"/>
              <a:gd name="T23" fmla="*/ 1407 h 1589"/>
              <a:gd name="T24" fmla="*/ 3277 w 9119"/>
              <a:gd name="T25" fmla="*/ 983 h 1589"/>
              <a:gd name="T26" fmla="*/ 2492 w 9119"/>
              <a:gd name="T27" fmla="*/ 558 h 1589"/>
              <a:gd name="T28" fmla="*/ 2492 w 9119"/>
              <a:gd name="T29" fmla="*/ 1407 h 1589"/>
              <a:gd name="T30" fmla="*/ 2018 w 9119"/>
              <a:gd name="T31" fmla="*/ 548 h 1589"/>
              <a:gd name="T32" fmla="*/ 2452 w 9119"/>
              <a:gd name="T33" fmla="*/ 395 h 1589"/>
              <a:gd name="T34" fmla="*/ 3458 w 9119"/>
              <a:gd name="T35" fmla="*/ 983 h 1589"/>
              <a:gd name="T36" fmla="*/ 2452 w 9119"/>
              <a:gd name="T37" fmla="*/ 1571 h 1589"/>
              <a:gd name="T38" fmla="*/ 1837 w 9119"/>
              <a:gd name="T39" fmla="*/ 0 h 1589"/>
              <a:gd name="T40" fmla="*/ 2018 w 9119"/>
              <a:gd name="T41" fmla="*/ 117 h 1589"/>
              <a:gd name="T42" fmla="*/ 2018 w 9119"/>
              <a:gd name="T43" fmla="*/ 548 h 1589"/>
              <a:gd name="T44" fmla="*/ 7214 w 9119"/>
              <a:gd name="T45" fmla="*/ 395 h 1589"/>
              <a:gd name="T46" fmla="*/ 7395 w 9119"/>
              <a:gd name="T47" fmla="*/ 547 h 1589"/>
              <a:gd name="T48" fmla="*/ 7350 w 9119"/>
              <a:gd name="T49" fmla="*/ 1571 h 1589"/>
              <a:gd name="T50" fmla="*/ 7214 w 9119"/>
              <a:gd name="T51" fmla="*/ 395 h 1589"/>
              <a:gd name="T52" fmla="*/ 7305 w 9119"/>
              <a:gd name="T53" fmla="*/ 260 h 1589"/>
              <a:gd name="T54" fmla="*/ 7397 w 9119"/>
              <a:gd name="T55" fmla="*/ 167 h 1589"/>
              <a:gd name="T56" fmla="*/ 7305 w 9119"/>
              <a:gd name="T57" fmla="*/ 34 h 1589"/>
              <a:gd name="T58" fmla="*/ 7212 w 9119"/>
              <a:gd name="T59" fmla="*/ 167 h 1589"/>
              <a:gd name="T60" fmla="*/ 7305 w 9119"/>
              <a:gd name="T61" fmla="*/ 260 h 1589"/>
              <a:gd name="T62" fmla="*/ 965 w 9119"/>
              <a:gd name="T63" fmla="*/ 558 h 1589"/>
              <a:gd name="T64" fmla="*/ 180 w 9119"/>
              <a:gd name="T65" fmla="*/ 983 h 1589"/>
              <a:gd name="T66" fmla="*/ 965 w 9119"/>
              <a:gd name="T67" fmla="*/ 1407 h 1589"/>
              <a:gd name="T68" fmla="*/ 965 w 9119"/>
              <a:gd name="T69" fmla="*/ 558 h 1589"/>
              <a:gd name="T70" fmla="*/ 1669 w 9119"/>
              <a:gd name="T71" fmla="*/ 1571 h 1589"/>
              <a:gd name="T72" fmla="*/ 1535 w 9119"/>
              <a:gd name="T73" fmla="*/ 1456 h 1589"/>
              <a:gd name="T74" fmla="*/ 1005 w 9119"/>
              <a:gd name="T75" fmla="*/ 1571 h 1589"/>
              <a:gd name="T76" fmla="*/ 0 w 9119"/>
              <a:gd name="T77" fmla="*/ 983 h 1589"/>
              <a:gd name="T78" fmla="*/ 1005 w 9119"/>
              <a:gd name="T79" fmla="*/ 395 h 1589"/>
              <a:gd name="T80" fmla="*/ 1742 w 9119"/>
              <a:gd name="T81" fmla="*/ 1571 h 1589"/>
              <a:gd name="T82" fmla="*/ 1669 w 9119"/>
              <a:gd name="T83" fmla="*/ 1571 h 1589"/>
              <a:gd name="T84" fmla="*/ 6267 w 9119"/>
              <a:gd name="T85" fmla="*/ 1496 h 1589"/>
              <a:gd name="T86" fmla="*/ 6011 w 9119"/>
              <a:gd name="T87" fmla="*/ 1496 h 1589"/>
              <a:gd name="T88" fmla="*/ 5313 w 9119"/>
              <a:gd name="T89" fmla="*/ 395 h 1589"/>
              <a:gd name="T90" fmla="*/ 6143 w 9119"/>
              <a:gd name="T91" fmla="*/ 1393 h 1589"/>
              <a:gd name="T92" fmla="*/ 6974 w 9119"/>
              <a:gd name="T93" fmla="*/ 395 h 1589"/>
              <a:gd name="T94" fmla="*/ 6267 w 9119"/>
              <a:gd name="T95" fmla="*/ 1496 h 1589"/>
              <a:gd name="T96" fmla="*/ 8243 w 9119"/>
              <a:gd name="T97" fmla="*/ 558 h 1589"/>
              <a:gd name="T98" fmla="*/ 8729 w 9119"/>
              <a:gd name="T99" fmla="*/ 558 h 1589"/>
              <a:gd name="T100" fmla="*/ 8729 w 9119"/>
              <a:gd name="T101" fmla="*/ 901 h 1589"/>
              <a:gd name="T102" fmla="*/ 8243 w 9119"/>
              <a:gd name="T103" fmla="*/ 558 h 1589"/>
              <a:gd name="T104" fmla="*/ 9089 w 9119"/>
              <a:gd name="T105" fmla="*/ 1537 h 1589"/>
              <a:gd name="T106" fmla="*/ 8941 w 9119"/>
              <a:gd name="T107" fmla="*/ 1407 h 1589"/>
              <a:gd name="T108" fmla="*/ 7784 w 9119"/>
              <a:gd name="T109" fmla="*/ 1064 h 1589"/>
              <a:gd name="T110" fmla="*/ 9119 w 9119"/>
              <a:gd name="T111" fmla="*/ 730 h 1589"/>
              <a:gd name="T112" fmla="*/ 8230 w 9119"/>
              <a:gd name="T113" fmla="*/ 395 h 1589"/>
              <a:gd name="T114" fmla="*/ 8228 w 9119"/>
              <a:gd name="T115" fmla="*/ 1571 h 1589"/>
              <a:gd name="T116" fmla="*/ 9089 w 9119"/>
              <a:gd name="T117" fmla="*/ 1537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19" h="1589">
                <a:moveTo>
                  <a:pt x="4296" y="1407"/>
                </a:moveTo>
                <a:lnTo>
                  <a:pt x="4296" y="1407"/>
                </a:lnTo>
                <a:cubicBezTo>
                  <a:pt x="4420" y="1407"/>
                  <a:pt x="4466" y="1407"/>
                  <a:pt x="4609" y="1407"/>
                </a:cubicBezTo>
                <a:cubicBezTo>
                  <a:pt x="4961" y="1407"/>
                  <a:pt x="5081" y="1183"/>
                  <a:pt x="5081" y="983"/>
                </a:cubicBezTo>
                <a:cubicBezTo>
                  <a:pt x="5081" y="780"/>
                  <a:pt x="4961" y="558"/>
                  <a:pt x="4609" y="558"/>
                </a:cubicBezTo>
                <a:cubicBezTo>
                  <a:pt x="4465" y="558"/>
                  <a:pt x="4404" y="558"/>
                  <a:pt x="4296" y="558"/>
                </a:cubicBezTo>
                <a:cubicBezTo>
                  <a:pt x="3928" y="558"/>
                  <a:pt x="3821" y="792"/>
                  <a:pt x="3821" y="983"/>
                </a:cubicBezTo>
                <a:cubicBezTo>
                  <a:pt x="3821" y="1153"/>
                  <a:pt x="3917" y="1407"/>
                  <a:pt x="4296" y="1407"/>
                </a:cubicBezTo>
                <a:lnTo>
                  <a:pt x="4296" y="1407"/>
                </a:lnTo>
                <a:close/>
                <a:moveTo>
                  <a:pt x="3821" y="548"/>
                </a:moveTo>
                <a:lnTo>
                  <a:pt x="3821" y="548"/>
                </a:lnTo>
                <a:cubicBezTo>
                  <a:pt x="3899" y="474"/>
                  <a:pt x="4037" y="395"/>
                  <a:pt x="4256" y="395"/>
                </a:cubicBezTo>
                <a:cubicBezTo>
                  <a:pt x="4256" y="395"/>
                  <a:pt x="4451" y="395"/>
                  <a:pt x="4622" y="395"/>
                </a:cubicBezTo>
                <a:cubicBezTo>
                  <a:pt x="5121" y="395"/>
                  <a:pt x="5261" y="733"/>
                  <a:pt x="5261" y="983"/>
                </a:cubicBezTo>
                <a:cubicBezTo>
                  <a:pt x="5261" y="1264"/>
                  <a:pt x="5092" y="1571"/>
                  <a:pt x="4622" y="1571"/>
                </a:cubicBezTo>
                <a:cubicBezTo>
                  <a:pt x="4525" y="1571"/>
                  <a:pt x="4409" y="1571"/>
                  <a:pt x="4256" y="1571"/>
                </a:cubicBezTo>
                <a:cubicBezTo>
                  <a:pt x="3899" y="1571"/>
                  <a:pt x="3641" y="1340"/>
                  <a:pt x="3641" y="983"/>
                </a:cubicBezTo>
                <a:cubicBezTo>
                  <a:pt x="3641" y="863"/>
                  <a:pt x="3641" y="0"/>
                  <a:pt x="3641" y="0"/>
                </a:cubicBezTo>
                <a:cubicBezTo>
                  <a:pt x="3641" y="0"/>
                  <a:pt x="3677" y="0"/>
                  <a:pt x="3697" y="0"/>
                </a:cubicBezTo>
                <a:cubicBezTo>
                  <a:pt x="3776" y="0"/>
                  <a:pt x="3821" y="41"/>
                  <a:pt x="3821" y="117"/>
                </a:cubicBezTo>
                <a:cubicBezTo>
                  <a:pt x="3821" y="130"/>
                  <a:pt x="3821" y="548"/>
                  <a:pt x="3821" y="548"/>
                </a:cubicBezTo>
                <a:lnTo>
                  <a:pt x="3821" y="548"/>
                </a:lnTo>
                <a:close/>
                <a:moveTo>
                  <a:pt x="2492" y="1407"/>
                </a:moveTo>
                <a:lnTo>
                  <a:pt x="2492" y="1407"/>
                </a:lnTo>
                <a:cubicBezTo>
                  <a:pt x="2616" y="1407"/>
                  <a:pt x="2663" y="1407"/>
                  <a:pt x="2805" y="1407"/>
                </a:cubicBezTo>
                <a:cubicBezTo>
                  <a:pt x="3157" y="1407"/>
                  <a:pt x="3277" y="1183"/>
                  <a:pt x="3277" y="983"/>
                </a:cubicBezTo>
                <a:cubicBezTo>
                  <a:pt x="3277" y="780"/>
                  <a:pt x="3157" y="558"/>
                  <a:pt x="2805" y="558"/>
                </a:cubicBezTo>
                <a:cubicBezTo>
                  <a:pt x="2662" y="558"/>
                  <a:pt x="2600" y="558"/>
                  <a:pt x="2492" y="558"/>
                </a:cubicBezTo>
                <a:cubicBezTo>
                  <a:pt x="2125" y="558"/>
                  <a:pt x="2018" y="792"/>
                  <a:pt x="2018" y="983"/>
                </a:cubicBezTo>
                <a:cubicBezTo>
                  <a:pt x="2018" y="1153"/>
                  <a:pt x="2113" y="1407"/>
                  <a:pt x="2492" y="1407"/>
                </a:cubicBezTo>
                <a:lnTo>
                  <a:pt x="2492" y="1407"/>
                </a:lnTo>
                <a:close/>
                <a:moveTo>
                  <a:pt x="2018" y="548"/>
                </a:moveTo>
                <a:lnTo>
                  <a:pt x="2018" y="548"/>
                </a:lnTo>
                <a:cubicBezTo>
                  <a:pt x="2096" y="474"/>
                  <a:pt x="2233" y="395"/>
                  <a:pt x="2452" y="395"/>
                </a:cubicBezTo>
                <a:cubicBezTo>
                  <a:pt x="2452" y="395"/>
                  <a:pt x="2648" y="395"/>
                  <a:pt x="2818" y="395"/>
                </a:cubicBezTo>
                <a:cubicBezTo>
                  <a:pt x="3317" y="395"/>
                  <a:pt x="3458" y="733"/>
                  <a:pt x="3458" y="983"/>
                </a:cubicBezTo>
                <a:cubicBezTo>
                  <a:pt x="3458" y="1264"/>
                  <a:pt x="3289" y="1571"/>
                  <a:pt x="2818" y="1571"/>
                </a:cubicBezTo>
                <a:cubicBezTo>
                  <a:pt x="2721" y="1571"/>
                  <a:pt x="2605" y="1571"/>
                  <a:pt x="2452" y="1571"/>
                </a:cubicBezTo>
                <a:cubicBezTo>
                  <a:pt x="2095" y="1571"/>
                  <a:pt x="1837" y="1340"/>
                  <a:pt x="1837" y="983"/>
                </a:cubicBezTo>
                <a:cubicBezTo>
                  <a:pt x="1837" y="863"/>
                  <a:pt x="1837" y="0"/>
                  <a:pt x="1837" y="0"/>
                </a:cubicBezTo>
                <a:cubicBezTo>
                  <a:pt x="1837" y="0"/>
                  <a:pt x="1874" y="0"/>
                  <a:pt x="1893" y="0"/>
                </a:cubicBezTo>
                <a:cubicBezTo>
                  <a:pt x="1973" y="0"/>
                  <a:pt x="2018" y="41"/>
                  <a:pt x="2018" y="117"/>
                </a:cubicBezTo>
                <a:cubicBezTo>
                  <a:pt x="2018" y="130"/>
                  <a:pt x="2018" y="548"/>
                  <a:pt x="2018" y="548"/>
                </a:cubicBezTo>
                <a:lnTo>
                  <a:pt x="2018" y="548"/>
                </a:lnTo>
                <a:close/>
                <a:moveTo>
                  <a:pt x="7214" y="395"/>
                </a:moveTo>
                <a:lnTo>
                  <a:pt x="7214" y="395"/>
                </a:lnTo>
                <a:cubicBezTo>
                  <a:pt x="7214" y="395"/>
                  <a:pt x="7247" y="395"/>
                  <a:pt x="7257" y="395"/>
                </a:cubicBezTo>
                <a:cubicBezTo>
                  <a:pt x="7341" y="395"/>
                  <a:pt x="7395" y="433"/>
                  <a:pt x="7395" y="547"/>
                </a:cubicBezTo>
                <a:cubicBezTo>
                  <a:pt x="7395" y="560"/>
                  <a:pt x="7395" y="1571"/>
                  <a:pt x="7395" y="1571"/>
                </a:cubicBezTo>
                <a:cubicBezTo>
                  <a:pt x="7395" y="1571"/>
                  <a:pt x="7369" y="1571"/>
                  <a:pt x="7350" y="1571"/>
                </a:cubicBezTo>
                <a:cubicBezTo>
                  <a:pt x="7258" y="1571"/>
                  <a:pt x="7214" y="1521"/>
                  <a:pt x="7214" y="1422"/>
                </a:cubicBezTo>
                <a:cubicBezTo>
                  <a:pt x="7214" y="1409"/>
                  <a:pt x="7214" y="395"/>
                  <a:pt x="7214" y="395"/>
                </a:cubicBezTo>
                <a:lnTo>
                  <a:pt x="7214" y="395"/>
                </a:lnTo>
                <a:close/>
                <a:moveTo>
                  <a:pt x="7305" y="260"/>
                </a:moveTo>
                <a:lnTo>
                  <a:pt x="7305" y="260"/>
                </a:lnTo>
                <a:cubicBezTo>
                  <a:pt x="7357" y="260"/>
                  <a:pt x="7397" y="228"/>
                  <a:pt x="7397" y="167"/>
                </a:cubicBezTo>
                <a:cubicBezTo>
                  <a:pt x="7397" y="155"/>
                  <a:pt x="7397" y="135"/>
                  <a:pt x="7397" y="128"/>
                </a:cubicBezTo>
                <a:cubicBezTo>
                  <a:pt x="7397" y="66"/>
                  <a:pt x="7356" y="34"/>
                  <a:pt x="7305" y="34"/>
                </a:cubicBezTo>
                <a:cubicBezTo>
                  <a:pt x="7253" y="34"/>
                  <a:pt x="7212" y="66"/>
                  <a:pt x="7212" y="128"/>
                </a:cubicBezTo>
                <a:cubicBezTo>
                  <a:pt x="7212" y="136"/>
                  <a:pt x="7212" y="153"/>
                  <a:pt x="7212" y="167"/>
                </a:cubicBezTo>
                <a:cubicBezTo>
                  <a:pt x="7212" y="228"/>
                  <a:pt x="7253" y="260"/>
                  <a:pt x="7305" y="260"/>
                </a:cubicBezTo>
                <a:lnTo>
                  <a:pt x="7305" y="260"/>
                </a:lnTo>
                <a:close/>
                <a:moveTo>
                  <a:pt x="965" y="558"/>
                </a:moveTo>
                <a:lnTo>
                  <a:pt x="965" y="558"/>
                </a:lnTo>
                <a:cubicBezTo>
                  <a:pt x="841" y="558"/>
                  <a:pt x="795" y="558"/>
                  <a:pt x="652" y="558"/>
                </a:cubicBezTo>
                <a:cubicBezTo>
                  <a:pt x="300" y="558"/>
                  <a:pt x="180" y="782"/>
                  <a:pt x="180" y="983"/>
                </a:cubicBezTo>
                <a:cubicBezTo>
                  <a:pt x="180" y="1186"/>
                  <a:pt x="300" y="1407"/>
                  <a:pt x="652" y="1407"/>
                </a:cubicBezTo>
                <a:cubicBezTo>
                  <a:pt x="796" y="1407"/>
                  <a:pt x="857" y="1407"/>
                  <a:pt x="965" y="1407"/>
                </a:cubicBezTo>
                <a:cubicBezTo>
                  <a:pt x="1333" y="1407"/>
                  <a:pt x="1440" y="1174"/>
                  <a:pt x="1440" y="983"/>
                </a:cubicBezTo>
                <a:cubicBezTo>
                  <a:pt x="1440" y="812"/>
                  <a:pt x="1344" y="558"/>
                  <a:pt x="965" y="558"/>
                </a:cubicBezTo>
                <a:lnTo>
                  <a:pt x="965" y="558"/>
                </a:lnTo>
                <a:close/>
                <a:moveTo>
                  <a:pt x="1669" y="1571"/>
                </a:moveTo>
                <a:lnTo>
                  <a:pt x="1669" y="1571"/>
                </a:lnTo>
                <a:cubicBezTo>
                  <a:pt x="1596" y="1571"/>
                  <a:pt x="1549" y="1534"/>
                  <a:pt x="1535" y="1456"/>
                </a:cubicBezTo>
                <a:lnTo>
                  <a:pt x="1511" y="1328"/>
                </a:lnTo>
                <a:cubicBezTo>
                  <a:pt x="1471" y="1402"/>
                  <a:pt x="1324" y="1571"/>
                  <a:pt x="1005" y="1571"/>
                </a:cubicBezTo>
                <a:cubicBezTo>
                  <a:pt x="1005" y="1571"/>
                  <a:pt x="810" y="1571"/>
                  <a:pt x="639" y="1571"/>
                </a:cubicBezTo>
                <a:cubicBezTo>
                  <a:pt x="140" y="1571"/>
                  <a:pt x="0" y="1233"/>
                  <a:pt x="0" y="983"/>
                </a:cubicBezTo>
                <a:cubicBezTo>
                  <a:pt x="0" y="701"/>
                  <a:pt x="169" y="395"/>
                  <a:pt x="639" y="395"/>
                </a:cubicBezTo>
                <a:cubicBezTo>
                  <a:pt x="736" y="395"/>
                  <a:pt x="852" y="395"/>
                  <a:pt x="1005" y="395"/>
                </a:cubicBezTo>
                <a:cubicBezTo>
                  <a:pt x="1362" y="395"/>
                  <a:pt x="1561" y="603"/>
                  <a:pt x="1608" y="856"/>
                </a:cubicBezTo>
                <a:cubicBezTo>
                  <a:pt x="1648" y="1067"/>
                  <a:pt x="1742" y="1571"/>
                  <a:pt x="1742" y="1571"/>
                </a:cubicBezTo>
                <a:cubicBezTo>
                  <a:pt x="1742" y="1571"/>
                  <a:pt x="1708" y="1571"/>
                  <a:pt x="1669" y="1571"/>
                </a:cubicBezTo>
                <a:lnTo>
                  <a:pt x="1669" y="1571"/>
                </a:lnTo>
                <a:close/>
                <a:moveTo>
                  <a:pt x="6267" y="1496"/>
                </a:moveTo>
                <a:lnTo>
                  <a:pt x="6267" y="1496"/>
                </a:lnTo>
                <a:cubicBezTo>
                  <a:pt x="6217" y="1565"/>
                  <a:pt x="6182" y="1589"/>
                  <a:pt x="6139" y="1589"/>
                </a:cubicBezTo>
                <a:cubicBezTo>
                  <a:pt x="6078" y="1589"/>
                  <a:pt x="6055" y="1556"/>
                  <a:pt x="6011" y="1496"/>
                </a:cubicBezTo>
                <a:cubicBezTo>
                  <a:pt x="5906" y="1353"/>
                  <a:pt x="5205" y="395"/>
                  <a:pt x="5205" y="395"/>
                </a:cubicBezTo>
                <a:cubicBezTo>
                  <a:pt x="5205" y="395"/>
                  <a:pt x="5272" y="395"/>
                  <a:pt x="5313" y="395"/>
                </a:cubicBezTo>
                <a:cubicBezTo>
                  <a:pt x="5430" y="395"/>
                  <a:pt x="5464" y="436"/>
                  <a:pt x="5512" y="504"/>
                </a:cubicBezTo>
                <a:cubicBezTo>
                  <a:pt x="5534" y="534"/>
                  <a:pt x="6143" y="1393"/>
                  <a:pt x="6143" y="1393"/>
                </a:cubicBezTo>
                <a:cubicBezTo>
                  <a:pt x="6143" y="1393"/>
                  <a:pt x="6752" y="535"/>
                  <a:pt x="6777" y="500"/>
                </a:cubicBezTo>
                <a:cubicBezTo>
                  <a:pt x="6822" y="436"/>
                  <a:pt x="6857" y="395"/>
                  <a:pt x="6974" y="395"/>
                </a:cubicBezTo>
                <a:cubicBezTo>
                  <a:pt x="7007" y="395"/>
                  <a:pt x="7070" y="395"/>
                  <a:pt x="7070" y="395"/>
                </a:cubicBezTo>
                <a:cubicBezTo>
                  <a:pt x="7070" y="395"/>
                  <a:pt x="6352" y="1379"/>
                  <a:pt x="6267" y="1496"/>
                </a:cubicBezTo>
                <a:lnTo>
                  <a:pt x="6267" y="1496"/>
                </a:lnTo>
                <a:close/>
                <a:moveTo>
                  <a:pt x="8243" y="558"/>
                </a:moveTo>
                <a:lnTo>
                  <a:pt x="8243" y="558"/>
                </a:lnTo>
                <a:cubicBezTo>
                  <a:pt x="8319" y="558"/>
                  <a:pt x="8620" y="558"/>
                  <a:pt x="8729" y="558"/>
                </a:cubicBezTo>
                <a:cubicBezTo>
                  <a:pt x="8897" y="558"/>
                  <a:pt x="8937" y="663"/>
                  <a:pt x="8937" y="730"/>
                </a:cubicBezTo>
                <a:cubicBezTo>
                  <a:pt x="8937" y="790"/>
                  <a:pt x="8901" y="901"/>
                  <a:pt x="8729" y="901"/>
                </a:cubicBezTo>
                <a:cubicBezTo>
                  <a:pt x="8615" y="901"/>
                  <a:pt x="7784" y="901"/>
                  <a:pt x="7784" y="901"/>
                </a:cubicBezTo>
                <a:cubicBezTo>
                  <a:pt x="7795" y="784"/>
                  <a:pt x="7893" y="558"/>
                  <a:pt x="8243" y="558"/>
                </a:cubicBezTo>
                <a:lnTo>
                  <a:pt x="8243" y="558"/>
                </a:lnTo>
                <a:close/>
                <a:moveTo>
                  <a:pt x="9089" y="1537"/>
                </a:moveTo>
                <a:lnTo>
                  <a:pt x="9089" y="1537"/>
                </a:lnTo>
                <a:cubicBezTo>
                  <a:pt x="9089" y="1441"/>
                  <a:pt x="9034" y="1407"/>
                  <a:pt x="8941" y="1407"/>
                </a:cubicBezTo>
                <a:cubicBezTo>
                  <a:pt x="8889" y="1407"/>
                  <a:pt x="8242" y="1407"/>
                  <a:pt x="8242" y="1407"/>
                </a:cubicBezTo>
                <a:cubicBezTo>
                  <a:pt x="7914" y="1407"/>
                  <a:pt x="7799" y="1204"/>
                  <a:pt x="7784" y="1064"/>
                </a:cubicBezTo>
                <a:cubicBezTo>
                  <a:pt x="7784" y="1064"/>
                  <a:pt x="8528" y="1064"/>
                  <a:pt x="8753" y="1064"/>
                </a:cubicBezTo>
                <a:cubicBezTo>
                  <a:pt x="9036" y="1064"/>
                  <a:pt x="9119" y="861"/>
                  <a:pt x="9119" y="730"/>
                </a:cubicBezTo>
                <a:cubicBezTo>
                  <a:pt x="9119" y="590"/>
                  <a:pt x="9029" y="395"/>
                  <a:pt x="8753" y="395"/>
                </a:cubicBezTo>
                <a:cubicBezTo>
                  <a:pt x="8504" y="395"/>
                  <a:pt x="8230" y="395"/>
                  <a:pt x="8230" y="395"/>
                </a:cubicBezTo>
                <a:cubicBezTo>
                  <a:pt x="7753" y="395"/>
                  <a:pt x="7596" y="720"/>
                  <a:pt x="7596" y="983"/>
                </a:cubicBezTo>
                <a:cubicBezTo>
                  <a:pt x="7596" y="1272"/>
                  <a:pt x="7775" y="1571"/>
                  <a:pt x="8228" y="1571"/>
                </a:cubicBezTo>
                <a:lnTo>
                  <a:pt x="9089" y="1571"/>
                </a:lnTo>
                <a:cubicBezTo>
                  <a:pt x="9089" y="1571"/>
                  <a:pt x="9089" y="1546"/>
                  <a:pt x="9089" y="1537"/>
                </a:cubicBezTo>
                <a:close/>
              </a:path>
            </a:pathLst>
          </a:custGeom>
          <a:solidFill>
            <a:srgbClr val="FEFEFE"/>
          </a:solidFill>
          <a:ln w="0">
            <a:noFill/>
            <a:prstDash val="solid"/>
            <a:round/>
            <a:headEnd/>
            <a:tailEnd/>
          </a:ln>
          <a:effectLst/>
        </p:spPr>
        <p:txBody>
          <a:bodyPr lIns="64005" tIns="32003" rIns="64005" bIns="32003"/>
          <a:lstStyle/>
          <a:p>
            <a:pPr algn="ctr" defTabSz="457154" fontAlgn="base">
              <a:lnSpc>
                <a:spcPct val="90000"/>
              </a:lnSpc>
              <a:spcBef>
                <a:spcPct val="0"/>
              </a:spcBef>
              <a:spcAft>
                <a:spcPct val="0"/>
              </a:spcAft>
              <a:defRPr/>
            </a:pPr>
            <a:endParaRPr lang="en-US">
              <a:solidFill>
                <a:srgbClr val="070605"/>
              </a:solidFill>
            </a:endParaRPr>
          </a:p>
        </p:txBody>
      </p:sp>
      <p:pic>
        <p:nvPicPr>
          <p:cNvPr id="10" name="Picture 12" descr="AbbVieLogo_Standard_RGB.eps"/>
          <p:cNvPicPr>
            <a:picLocks noChangeAspect="1"/>
          </p:cNvPicPr>
          <p:nvPr/>
        </p:nvPicPr>
        <p:blipFill>
          <a:blip r:embed="rId3" cstate="print"/>
          <a:stretch>
            <a:fillRect/>
          </a:stretch>
        </p:blipFill>
        <p:spPr bwMode="auto">
          <a:xfrm>
            <a:off x="310527" y="1985991"/>
            <a:ext cx="5428572" cy="1264762"/>
          </a:xfrm>
          <a:prstGeom prst="rect">
            <a:avLst/>
          </a:prstGeom>
          <a:noFill/>
          <a:ln>
            <a:noFill/>
          </a:ln>
        </p:spPr>
      </p:pic>
    </p:spTree>
    <p:extLst>
      <p:ext uri="{BB962C8B-B14F-4D97-AF65-F5344CB8AC3E}">
        <p14:creationId xmlns:p14="http://schemas.microsoft.com/office/powerpoint/2010/main" val="693275982"/>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B8702F6-1174-45B2-8A63-28E8248EAADB}" type="datetimeFigureOut">
              <a:rPr lang="sv-SE" smtClean="0"/>
              <a:t>2016-10-25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91BB4B-7F91-48FD-B88B-99A534E54B16}" type="slidenum">
              <a:rPr lang="sv-SE" smtClean="0"/>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B8702F6-1174-45B2-8A63-28E8248EAADB}" type="datetimeFigureOut">
              <a:rPr lang="sv-SE" smtClean="0"/>
              <a:t>2016-10-25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91BB4B-7F91-48FD-B88B-99A534E54B16}" type="slidenum">
              <a:rPr lang="sv-SE" smtClean="0"/>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B8702F6-1174-45B2-8A63-28E8248EAADB}" type="datetimeFigureOut">
              <a:rPr lang="sv-SE" smtClean="0"/>
              <a:t>2016-10-25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691BB4B-7F91-48FD-B88B-99A534E54B16}"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B8702F6-1174-45B2-8A63-28E8248EAADB}" type="datetimeFigureOut">
              <a:rPr lang="sv-SE" smtClean="0"/>
              <a:t>2016-10-25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691BB4B-7F91-48FD-B88B-99A534E54B16}"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B8702F6-1174-45B2-8A63-28E8248EAADB}" type="datetimeFigureOut">
              <a:rPr lang="sv-SE" smtClean="0"/>
              <a:t>2016-10-25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691BB4B-7F91-48FD-B88B-99A534E54B16}"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B8702F6-1174-45B2-8A63-28E8248EAADB}" type="datetimeFigureOut">
              <a:rPr lang="sv-SE" smtClean="0"/>
              <a:t>2016-10-25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91BB4B-7F91-48FD-B88B-99A534E54B16}"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B8702F6-1174-45B2-8A63-28E8248EAADB}" type="datetimeFigureOut">
              <a:rPr lang="sv-SE" smtClean="0"/>
              <a:t>2016-10-25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91BB4B-7F91-48FD-B88B-99A534E54B16}"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702F6-1174-45B2-8A63-28E8248EAADB}" type="datetimeFigureOut">
              <a:rPr lang="sv-SE" smtClean="0"/>
              <a:t>2016-10-25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1BB4B-7F91-48FD-B88B-99A534E54B16}"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6537329"/>
            <a:ext cx="9144000" cy="320675"/>
          </a:xfrm>
          <a:prstGeom prst="rect">
            <a:avLst/>
          </a:prstGeom>
          <a:solidFill>
            <a:schemeClr val="tx2"/>
          </a:solidFill>
          <a:ln w="9525">
            <a:noFill/>
            <a:miter lim="800000"/>
            <a:headEnd/>
            <a:tailEnd/>
          </a:ln>
        </p:spPr>
        <p:txBody>
          <a:bodyPr wrap="none" lIns="91431" tIns="45716" rIns="91431" bIns="45716" anchor="ctr"/>
          <a:lstStyle/>
          <a:p>
            <a:pPr algn="ctr" defTabSz="457154" fontAlgn="base">
              <a:lnSpc>
                <a:spcPct val="90000"/>
              </a:lnSpc>
              <a:spcBef>
                <a:spcPct val="0"/>
              </a:spcBef>
              <a:spcAft>
                <a:spcPct val="0"/>
              </a:spcAft>
              <a:defRPr/>
            </a:pPr>
            <a:endParaRPr lang="en-US">
              <a:solidFill>
                <a:srgbClr val="000000"/>
              </a:solidFill>
              <a:ea typeface="ＭＳ Ｐゴシック" charset="-128"/>
              <a:cs typeface="ＭＳ Ｐゴシック" charset="-128"/>
            </a:endParaRPr>
          </a:p>
        </p:txBody>
      </p:sp>
      <p:sp>
        <p:nvSpPr>
          <p:cNvPr id="10" name="Footer Placeholder 4"/>
          <p:cNvSpPr txBox="1">
            <a:spLocks/>
          </p:cNvSpPr>
          <p:nvPr/>
        </p:nvSpPr>
        <p:spPr bwMode="gray">
          <a:xfrm>
            <a:off x="2970213" y="6607179"/>
            <a:ext cx="5484812" cy="182563"/>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defPPr>
              <a:defRPr lang="en-US"/>
            </a:defPPr>
            <a:lvl1pPr algn="r" defTabSz="653110" rtl="0" fontAlgn="base">
              <a:lnSpc>
                <a:spcPct val="90000"/>
              </a:lnSpc>
              <a:spcBef>
                <a:spcPct val="0"/>
              </a:spcBef>
              <a:spcAft>
                <a:spcPct val="0"/>
              </a:spcAft>
              <a:defRPr sz="1300" kern="1200">
                <a:solidFill>
                  <a:schemeClr val="bg1"/>
                </a:solidFill>
                <a:latin typeface="Arial" charset="0"/>
                <a:ea typeface="ＭＳ Ｐゴシック" pitchFamily="34" charset="-128"/>
                <a:cs typeface="+mn-cs"/>
              </a:defRPr>
            </a:lvl1pPr>
            <a:lvl2pPr marL="653110" algn="ctr" defTabSz="653110" rtl="0" fontAlgn="base">
              <a:lnSpc>
                <a:spcPct val="90000"/>
              </a:lnSpc>
              <a:spcBef>
                <a:spcPct val="0"/>
              </a:spcBef>
              <a:spcAft>
                <a:spcPct val="0"/>
              </a:spcAft>
              <a:defRPr kern="1200">
                <a:solidFill>
                  <a:schemeClr val="tx1"/>
                </a:solidFill>
                <a:latin typeface="Calibri" pitchFamily="34" charset="0"/>
                <a:ea typeface="+mn-ea"/>
                <a:cs typeface="+mn-cs"/>
              </a:defRPr>
            </a:lvl2pPr>
            <a:lvl3pPr marL="1306220" algn="ctr" defTabSz="653110" rtl="0" fontAlgn="base">
              <a:lnSpc>
                <a:spcPct val="90000"/>
              </a:lnSpc>
              <a:spcBef>
                <a:spcPct val="0"/>
              </a:spcBef>
              <a:spcAft>
                <a:spcPct val="0"/>
              </a:spcAft>
              <a:defRPr kern="1200">
                <a:solidFill>
                  <a:schemeClr val="tx1"/>
                </a:solidFill>
                <a:latin typeface="Calibri" pitchFamily="34" charset="0"/>
                <a:ea typeface="+mn-ea"/>
                <a:cs typeface="+mn-cs"/>
              </a:defRPr>
            </a:lvl3pPr>
            <a:lvl4pPr marL="1959331" algn="ctr" defTabSz="653110" rtl="0" fontAlgn="base">
              <a:lnSpc>
                <a:spcPct val="90000"/>
              </a:lnSpc>
              <a:spcBef>
                <a:spcPct val="0"/>
              </a:spcBef>
              <a:spcAft>
                <a:spcPct val="0"/>
              </a:spcAft>
              <a:defRPr kern="1200">
                <a:solidFill>
                  <a:schemeClr val="tx1"/>
                </a:solidFill>
                <a:latin typeface="Calibri" pitchFamily="34" charset="0"/>
                <a:ea typeface="+mn-ea"/>
                <a:cs typeface="+mn-cs"/>
              </a:defRPr>
            </a:lvl4pPr>
            <a:lvl5pPr marL="2612441" algn="ctr" defTabSz="653110" rtl="0" fontAlgn="base">
              <a:lnSpc>
                <a:spcPct val="90000"/>
              </a:lnSpc>
              <a:spcBef>
                <a:spcPct val="0"/>
              </a:spcBef>
              <a:spcAft>
                <a:spcPct val="0"/>
              </a:spcAft>
              <a:defRPr kern="1200">
                <a:solidFill>
                  <a:schemeClr val="tx1"/>
                </a:solidFill>
                <a:latin typeface="Calibri" pitchFamily="34" charset="0"/>
                <a:ea typeface="+mn-ea"/>
                <a:cs typeface="+mn-cs"/>
              </a:defRPr>
            </a:lvl5pPr>
            <a:lvl6pPr marL="3265551" algn="l" defTabSz="1306220" rtl="0" eaLnBrk="1" latinLnBrk="0" hangingPunct="1">
              <a:defRPr kern="1200">
                <a:solidFill>
                  <a:schemeClr val="tx1"/>
                </a:solidFill>
                <a:latin typeface="Calibri" pitchFamily="34" charset="0"/>
                <a:ea typeface="+mn-ea"/>
                <a:cs typeface="+mn-cs"/>
              </a:defRPr>
            </a:lvl6pPr>
            <a:lvl7pPr marL="3918661" algn="l" defTabSz="1306220" rtl="0" eaLnBrk="1" latinLnBrk="0" hangingPunct="1">
              <a:defRPr kern="1200">
                <a:solidFill>
                  <a:schemeClr val="tx1"/>
                </a:solidFill>
                <a:latin typeface="Calibri" pitchFamily="34" charset="0"/>
                <a:ea typeface="+mn-ea"/>
                <a:cs typeface="+mn-cs"/>
              </a:defRPr>
            </a:lvl7pPr>
            <a:lvl8pPr marL="4571771" algn="l" defTabSz="1306220" rtl="0" eaLnBrk="1" latinLnBrk="0" hangingPunct="1">
              <a:defRPr kern="1200">
                <a:solidFill>
                  <a:schemeClr val="tx1"/>
                </a:solidFill>
                <a:latin typeface="Calibri" pitchFamily="34" charset="0"/>
                <a:ea typeface="+mn-ea"/>
                <a:cs typeface="+mn-cs"/>
              </a:defRPr>
            </a:lvl8pPr>
            <a:lvl9pPr marL="5224882" algn="l" defTabSz="1306220" rtl="0" eaLnBrk="1" latinLnBrk="0" hangingPunct="1">
              <a:defRPr kern="1200">
                <a:solidFill>
                  <a:schemeClr val="tx1"/>
                </a:solidFill>
                <a:latin typeface="Calibri" pitchFamily="34" charset="0"/>
                <a:ea typeface="+mn-ea"/>
                <a:cs typeface="+mn-cs"/>
              </a:defRPr>
            </a:lvl9pPr>
          </a:lstStyle>
          <a:p>
            <a:pPr>
              <a:defRPr/>
            </a:pPr>
            <a:r>
              <a:rPr lang="en-US" dirty="0" smtClean="0">
                <a:solidFill>
                  <a:srgbClr val="FFFFFF"/>
                </a:solidFill>
                <a:latin typeface="Calibri" panose="020F0502020204030204" pitchFamily="34" charset="0"/>
              </a:rPr>
              <a:t>Company Confidential © 2014</a:t>
            </a:r>
            <a:endParaRPr lang="en-US" dirty="0">
              <a:solidFill>
                <a:srgbClr val="FFFFFF"/>
              </a:solidFill>
              <a:latin typeface="Calibri" panose="020F0502020204030204" pitchFamily="34" charset="0"/>
            </a:endParaRPr>
          </a:p>
        </p:txBody>
      </p:sp>
      <p:sp>
        <p:nvSpPr>
          <p:cNvPr id="1027" name="Title Placeholder 1"/>
          <p:cNvSpPr>
            <a:spLocks noGrp="1"/>
          </p:cNvSpPr>
          <p:nvPr>
            <p:ph type="title"/>
          </p:nvPr>
        </p:nvSpPr>
        <p:spPr bwMode="auto">
          <a:xfrm>
            <a:off x="412750" y="227017"/>
            <a:ext cx="8318500" cy="731837"/>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11163" y="1279527"/>
            <a:ext cx="8318500" cy="498157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bwMode="gray">
          <a:xfrm>
            <a:off x="8482013" y="6607179"/>
            <a:ext cx="247650" cy="182563"/>
          </a:xfrm>
          <a:prstGeom prst="rect">
            <a:avLst/>
          </a:prstGeom>
          <a:noFill/>
          <a:ln w="9525">
            <a:noFill/>
            <a:miter lim="800000"/>
            <a:headEnd/>
            <a:tailEnd/>
          </a:ln>
        </p:spPr>
        <p:txBody>
          <a:bodyPr vert="horz" wrap="square" lIns="91431" tIns="45716" rIns="0" bIns="45716" numCol="1" anchor="ctr" anchorCtr="0" compatLnSpc="1">
            <a:prstTxWarp prst="textNoShape">
              <a:avLst/>
            </a:prstTxWarp>
          </a:bodyPr>
          <a:lstStyle>
            <a:lvl1pPr algn="r">
              <a:defRPr sz="900" b="1">
                <a:solidFill>
                  <a:schemeClr val="bg1"/>
                </a:solidFill>
                <a:latin typeface="Calibri" panose="020F0502020204030204" pitchFamily="34" charset="0"/>
                <a:ea typeface="ＭＳ Ｐゴシック" pitchFamily="34" charset="-128"/>
              </a:defRPr>
            </a:lvl1pPr>
          </a:lstStyle>
          <a:p>
            <a:pPr defTabSz="457154" fontAlgn="base">
              <a:spcBef>
                <a:spcPct val="0"/>
              </a:spcBef>
              <a:spcAft>
                <a:spcPct val="0"/>
              </a:spcAft>
              <a:defRPr/>
            </a:pPr>
            <a:fld id="{900D4C12-BABC-41CB-866D-56023F4D173B}" type="slidenum">
              <a:rPr lang="en-US" smtClean="0">
                <a:solidFill>
                  <a:srgbClr val="FFFFFF"/>
                </a:solidFill>
                <a:cs typeface="Arial" charset="0"/>
              </a:rPr>
              <a:pPr defTabSz="457154" fontAlgn="base">
                <a:spcBef>
                  <a:spcPct val="0"/>
                </a:spcBef>
                <a:spcAft>
                  <a:spcPct val="0"/>
                </a:spcAft>
                <a:defRPr/>
              </a:pPr>
              <a:t>‹#›</a:t>
            </a:fld>
            <a:endParaRPr lang="en-US" dirty="0">
              <a:solidFill>
                <a:srgbClr val="FFFFFF"/>
              </a:solidFill>
              <a:cs typeface="Arial" charset="0"/>
            </a:endParaRPr>
          </a:p>
        </p:txBody>
      </p:sp>
      <p:sp>
        <p:nvSpPr>
          <p:cNvPr id="1031" name="Line 8"/>
          <p:cNvSpPr>
            <a:spLocks noChangeShapeType="1"/>
          </p:cNvSpPr>
          <p:nvPr/>
        </p:nvSpPr>
        <p:spPr bwMode="auto">
          <a:xfrm>
            <a:off x="412750" y="958850"/>
            <a:ext cx="8318500" cy="0"/>
          </a:xfrm>
          <a:prstGeom prst="line">
            <a:avLst/>
          </a:prstGeom>
          <a:noFill/>
          <a:ln w="9525">
            <a:solidFill>
              <a:srgbClr val="071D49"/>
            </a:solidFill>
            <a:round/>
            <a:headEnd/>
            <a:tailEnd/>
          </a:ln>
        </p:spPr>
        <p:txBody>
          <a:bodyPr lIns="91431" tIns="45716" rIns="91431" bIns="45716"/>
          <a:lstStyle/>
          <a:p>
            <a:pPr defTabSz="457154" fontAlgn="base">
              <a:spcBef>
                <a:spcPct val="0"/>
              </a:spcBef>
              <a:spcAft>
                <a:spcPct val="0"/>
              </a:spcAft>
              <a:defRPr/>
            </a:pPr>
            <a:endParaRPr lang="en-US" sz="2000">
              <a:solidFill>
                <a:srgbClr val="000000"/>
              </a:solidFill>
              <a:ea typeface="ＭＳ Ｐゴシック" charset="-128"/>
              <a:cs typeface="ＭＳ Ｐゴシック" charset="-128"/>
            </a:endParaRPr>
          </a:p>
        </p:txBody>
      </p:sp>
      <p:pic>
        <p:nvPicPr>
          <p:cNvPr id="1032" name="Picture 16" descr="AbbVieLogo_Small_White.eps"/>
          <p:cNvPicPr>
            <a:picLocks noChangeAspect="1"/>
          </p:cNvPicPr>
          <p:nvPr/>
        </p:nvPicPr>
        <p:blipFill>
          <a:blip r:embed="rId16" cstate="print"/>
          <a:stretch>
            <a:fillRect/>
          </a:stretch>
        </p:blipFill>
        <p:spPr bwMode="auto">
          <a:xfrm>
            <a:off x="271464" y="6630994"/>
            <a:ext cx="571429" cy="137143"/>
          </a:xfrm>
          <a:prstGeom prst="rect">
            <a:avLst/>
          </a:prstGeom>
          <a:noFill/>
          <a:ln>
            <a:noFill/>
          </a:ln>
        </p:spPr>
      </p:pic>
      <p:sp>
        <p:nvSpPr>
          <p:cNvPr id="9" name="Rectangle 8"/>
          <p:cNvSpPr/>
          <p:nvPr/>
        </p:nvSpPr>
        <p:spPr>
          <a:xfrm>
            <a:off x="-579438" y="787608"/>
            <a:ext cx="514350" cy="424724"/>
          </a:xfrm>
          <a:prstGeom prst="rect">
            <a:avLst/>
          </a:prstGeom>
          <a:solidFill>
            <a:schemeClr val="accent3">
              <a:lumMod val="20000"/>
              <a:lumOff val="80000"/>
            </a:schemeClr>
          </a:solidFill>
        </p:spPr>
        <p:txBody>
          <a:bodyPr wrap="square" lIns="0" tIns="45716" rIns="0" bIns="45716">
            <a:spAutoFit/>
          </a:bodyPr>
          <a:lstStyle/>
          <a:p>
            <a:pPr defTabSz="457154" fontAlgn="base">
              <a:lnSpc>
                <a:spcPct val="90000"/>
              </a:lnSpc>
              <a:spcBef>
                <a:spcPct val="0"/>
              </a:spcBef>
              <a:spcAft>
                <a:spcPct val="0"/>
              </a:spcAft>
            </a:pPr>
            <a:r>
              <a:rPr lang="en-US" sz="800" b="1" dirty="0">
                <a:solidFill>
                  <a:srgbClr val="000000">
                    <a:lumMod val="65000"/>
                    <a:lumOff val="35000"/>
                  </a:srgbClr>
                </a:solidFill>
              </a:rPr>
              <a:t>Screen: 16:9</a:t>
            </a:r>
          </a:p>
          <a:p>
            <a:pPr defTabSz="457154" fontAlgn="base">
              <a:lnSpc>
                <a:spcPct val="90000"/>
              </a:lnSpc>
              <a:spcBef>
                <a:spcPct val="0"/>
              </a:spcBef>
              <a:spcAft>
                <a:spcPct val="0"/>
              </a:spcAft>
            </a:pPr>
            <a:r>
              <a:rPr lang="en-US" sz="800" b="1" dirty="0">
                <a:solidFill>
                  <a:srgbClr val="000000">
                    <a:lumMod val="65000"/>
                    <a:lumOff val="35000"/>
                  </a:srgbClr>
                </a:solidFill>
              </a:rPr>
              <a:t>Resolution: 1920 x 1080</a:t>
            </a:r>
            <a:endParaRPr lang="en-US" sz="800" dirty="0">
              <a:solidFill>
                <a:srgbClr val="000000">
                  <a:lumMod val="65000"/>
                  <a:lumOff val="35000"/>
                </a:srgbClr>
              </a:solidFill>
            </a:endParaRPr>
          </a:p>
        </p:txBody>
      </p:sp>
    </p:spTree>
    <p:extLst>
      <p:ext uri="{BB962C8B-B14F-4D97-AF65-F5344CB8AC3E}">
        <p14:creationId xmlns:p14="http://schemas.microsoft.com/office/powerpoint/2010/main" val="20010959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spd="slow">
    <p:wipe/>
  </p:transition>
  <p:timing>
    <p:tnLst>
      <p:par>
        <p:cTn id="1" dur="indefinite" restart="never" nodeType="tmRoot"/>
      </p:par>
    </p:tnLst>
  </p:timing>
  <p:hf hdr="0" dt="0"/>
  <p:txStyles>
    <p:titleStyle>
      <a:lvl1pPr algn="l" defTabSz="457154" rtl="0" eaLnBrk="0" fontAlgn="base" hangingPunct="0">
        <a:lnSpc>
          <a:spcPct val="90000"/>
        </a:lnSpc>
        <a:spcBef>
          <a:spcPct val="0"/>
        </a:spcBef>
        <a:spcAft>
          <a:spcPct val="0"/>
        </a:spcAft>
        <a:defRPr sz="2400" kern="1200">
          <a:solidFill>
            <a:schemeClr val="tx2"/>
          </a:solidFill>
          <a:latin typeface="+mj-lt"/>
          <a:ea typeface="ＭＳ Ｐゴシック" pitchFamily="34" charset="-128"/>
          <a:cs typeface="ＭＳ Ｐゴシック" charset="-128"/>
        </a:defRPr>
      </a:lvl1pPr>
      <a:lvl2pPr algn="l" defTabSz="457154" rtl="0" eaLnBrk="0" fontAlgn="base" hangingPunct="0">
        <a:lnSpc>
          <a:spcPct val="90000"/>
        </a:lnSpc>
        <a:spcBef>
          <a:spcPct val="0"/>
        </a:spcBef>
        <a:spcAft>
          <a:spcPct val="0"/>
        </a:spcAft>
        <a:defRPr sz="2400">
          <a:solidFill>
            <a:schemeClr val="tx2"/>
          </a:solidFill>
          <a:latin typeface="Calibri" pitchFamily="34" charset="0"/>
          <a:ea typeface="ＭＳ Ｐゴシック" pitchFamily="34" charset="-128"/>
          <a:cs typeface="ＭＳ Ｐゴシック" charset="-128"/>
        </a:defRPr>
      </a:lvl2pPr>
      <a:lvl3pPr algn="l" defTabSz="457154" rtl="0" eaLnBrk="0" fontAlgn="base" hangingPunct="0">
        <a:lnSpc>
          <a:spcPct val="90000"/>
        </a:lnSpc>
        <a:spcBef>
          <a:spcPct val="0"/>
        </a:spcBef>
        <a:spcAft>
          <a:spcPct val="0"/>
        </a:spcAft>
        <a:defRPr sz="2400">
          <a:solidFill>
            <a:schemeClr val="tx2"/>
          </a:solidFill>
          <a:latin typeface="Calibri" pitchFamily="34" charset="0"/>
          <a:ea typeface="ＭＳ Ｐゴシック" pitchFamily="34" charset="-128"/>
          <a:cs typeface="ＭＳ Ｐゴシック" charset="-128"/>
        </a:defRPr>
      </a:lvl3pPr>
      <a:lvl4pPr algn="l" defTabSz="457154" rtl="0" eaLnBrk="0" fontAlgn="base" hangingPunct="0">
        <a:lnSpc>
          <a:spcPct val="90000"/>
        </a:lnSpc>
        <a:spcBef>
          <a:spcPct val="0"/>
        </a:spcBef>
        <a:spcAft>
          <a:spcPct val="0"/>
        </a:spcAft>
        <a:defRPr sz="2400">
          <a:solidFill>
            <a:schemeClr val="tx2"/>
          </a:solidFill>
          <a:latin typeface="Calibri" pitchFamily="34" charset="0"/>
          <a:ea typeface="ＭＳ Ｐゴシック" pitchFamily="34" charset="-128"/>
          <a:cs typeface="ＭＳ Ｐゴシック" charset="-128"/>
        </a:defRPr>
      </a:lvl4pPr>
      <a:lvl5pPr algn="l" defTabSz="457154" rtl="0" eaLnBrk="0" fontAlgn="base" hangingPunct="0">
        <a:lnSpc>
          <a:spcPct val="90000"/>
        </a:lnSpc>
        <a:spcBef>
          <a:spcPct val="0"/>
        </a:spcBef>
        <a:spcAft>
          <a:spcPct val="0"/>
        </a:spcAft>
        <a:defRPr sz="2400">
          <a:solidFill>
            <a:schemeClr val="tx2"/>
          </a:solidFill>
          <a:latin typeface="Calibri" pitchFamily="34" charset="0"/>
          <a:ea typeface="ＭＳ Ｐゴシック" pitchFamily="34" charset="-128"/>
          <a:cs typeface="ＭＳ Ｐゴシック" charset="-128"/>
        </a:defRPr>
      </a:lvl5pPr>
      <a:lvl6pPr marL="457154" algn="l" defTabSz="457154" rtl="0" fontAlgn="base">
        <a:lnSpc>
          <a:spcPct val="90000"/>
        </a:lnSpc>
        <a:spcBef>
          <a:spcPct val="0"/>
        </a:spcBef>
        <a:spcAft>
          <a:spcPct val="0"/>
        </a:spcAft>
        <a:defRPr sz="2400">
          <a:solidFill>
            <a:srgbClr val="071D49"/>
          </a:solidFill>
          <a:latin typeface="Calibri" pitchFamily="34" charset="0"/>
        </a:defRPr>
      </a:lvl6pPr>
      <a:lvl7pPr marL="914309" algn="l" defTabSz="457154" rtl="0" fontAlgn="base">
        <a:lnSpc>
          <a:spcPct val="90000"/>
        </a:lnSpc>
        <a:spcBef>
          <a:spcPct val="0"/>
        </a:spcBef>
        <a:spcAft>
          <a:spcPct val="0"/>
        </a:spcAft>
        <a:defRPr sz="2400">
          <a:solidFill>
            <a:srgbClr val="071D49"/>
          </a:solidFill>
          <a:latin typeface="Calibri" pitchFamily="34" charset="0"/>
        </a:defRPr>
      </a:lvl7pPr>
      <a:lvl8pPr marL="1371463" algn="l" defTabSz="457154" rtl="0" fontAlgn="base">
        <a:lnSpc>
          <a:spcPct val="90000"/>
        </a:lnSpc>
        <a:spcBef>
          <a:spcPct val="0"/>
        </a:spcBef>
        <a:spcAft>
          <a:spcPct val="0"/>
        </a:spcAft>
        <a:defRPr sz="2400">
          <a:solidFill>
            <a:srgbClr val="071D49"/>
          </a:solidFill>
          <a:latin typeface="Calibri" pitchFamily="34" charset="0"/>
        </a:defRPr>
      </a:lvl8pPr>
      <a:lvl9pPr marL="1828618" algn="l" defTabSz="457154" rtl="0" fontAlgn="base">
        <a:lnSpc>
          <a:spcPct val="90000"/>
        </a:lnSpc>
        <a:spcBef>
          <a:spcPct val="0"/>
        </a:spcBef>
        <a:spcAft>
          <a:spcPct val="0"/>
        </a:spcAft>
        <a:defRPr sz="2400">
          <a:solidFill>
            <a:srgbClr val="071D49"/>
          </a:solidFill>
          <a:latin typeface="Calibri" pitchFamily="34" charset="0"/>
        </a:defRPr>
      </a:lvl9pPr>
    </p:titleStyle>
    <p:bodyStyle>
      <a:lvl1pPr marL="342866" indent="-342866" algn="l" defTabSz="457154" rtl="0" eaLnBrk="0" fontAlgn="base" hangingPunct="0">
        <a:spcBef>
          <a:spcPct val="80000"/>
        </a:spcBef>
        <a:spcAft>
          <a:spcPct val="0"/>
        </a:spcAft>
        <a:buFont typeface="Arial" charset="0"/>
        <a:defRPr sz="1700" kern="1200">
          <a:solidFill>
            <a:schemeClr val="tx1"/>
          </a:solidFill>
          <a:latin typeface="+mn-lt"/>
          <a:ea typeface="ＭＳ Ｐゴシック" pitchFamily="34" charset="-128"/>
          <a:cs typeface="ＭＳ Ｐゴシック" charset="-128"/>
        </a:defRPr>
      </a:lvl1pPr>
      <a:lvl2pPr marL="406358" indent="-292072" algn="l" defTabSz="457154" rtl="0" eaLnBrk="0" fontAlgn="base" hangingPunct="0">
        <a:spcBef>
          <a:spcPct val="40000"/>
        </a:spcBef>
        <a:spcAft>
          <a:spcPct val="0"/>
        </a:spcAft>
        <a:buChar char="•"/>
        <a:defRPr sz="1700" kern="1200">
          <a:solidFill>
            <a:schemeClr val="tx1"/>
          </a:solidFill>
          <a:latin typeface="+mn-lt"/>
          <a:ea typeface="ＭＳ Ｐゴシック" pitchFamily="34" charset="-128"/>
          <a:cs typeface="ＭＳ Ｐゴシック" charset="-128"/>
        </a:defRPr>
      </a:lvl2pPr>
      <a:lvl3pPr marL="749225" indent="-228577" algn="l" defTabSz="457154" rtl="0" eaLnBrk="0" fontAlgn="base" hangingPunct="0">
        <a:spcBef>
          <a:spcPct val="20000"/>
        </a:spcBef>
        <a:spcAft>
          <a:spcPct val="0"/>
        </a:spcAft>
        <a:buFont typeface="Arial" charset="0"/>
        <a:buChar char="–"/>
        <a:defRPr sz="1700" kern="1200">
          <a:solidFill>
            <a:schemeClr val="tx1"/>
          </a:solidFill>
          <a:latin typeface="+mn-lt"/>
          <a:ea typeface="ＭＳ Ｐゴシック" pitchFamily="34" charset="-128"/>
          <a:cs typeface="ＭＳ Ｐゴシック" charset="-128"/>
        </a:defRPr>
      </a:lvl3pPr>
      <a:lvl4pPr marL="1142886" indent="-228577" algn="l" defTabSz="457154" rtl="0" eaLnBrk="0" fontAlgn="base" hangingPunct="0">
        <a:spcBef>
          <a:spcPct val="10000"/>
        </a:spcBef>
        <a:spcAft>
          <a:spcPct val="0"/>
        </a:spcAft>
        <a:buFont typeface="Arial" charset="0"/>
        <a:buChar char="–"/>
        <a:defRPr sz="1700" kern="1200">
          <a:solidFill>
            <a:schemeClr val="tx1"/>
          </a:solidFill>
          <a:latin typeface="+mn-lt"/>
          <a:ea typeface="ＭＳ Ｐゴシック" pitchFamily="34" charset="-128"/>
          <a:cs typeface="ＭＳ Ｐゴシック" charset="-128"/>
        </a:defRPr>
      </a:lvl4pPr>
      <a:lvl5pPr marL="1485751" indent="-228577" algn="l" defTabSz="457154" rtl="0" eaLnBrk="0" fontAlgn="base" hangingPunct="0">
        <a:spcBef>
          <a:spcPct val="10000"/>
        </a:spcBef>
        <a:spcAft>
          <a:spcPct val="0"/>
        </a:spcAft>
        <a:buFont typeface="Arial" charset="0"/>
        <a:buChar char="–"/>
        <a:defRPr sz="1000" kern="1200">
          <a:solidFill>
            <a:schemeClr val="tx1"/>
          </a:solidFill>
          <a:latin typeface="+mn-lt"/>
          <a:ea typeface="ＭＳ Ｐゴシック" pitchFamily="34" charset="-128"/>
          <a:cs typeface="ＭＳ Ｐゴシック" charset="-128"/>
        </a:defRPr>
      </a:lvl5pPr>
      <a:lvl6pPr marL="2514348"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2"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7"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2"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8" algn="l" defTabSz="457154" rtl="0" eaLnBrk="1" latinLnBrk="0" hangingPunct="1">
        <a:defRPr sz="1800" kern="1200">
          <a:solidFill>
            <a:schemeClr val="tx1"/>
          </a:solidFill>
          <a:latin typeface="+mn-lt"/>
          <a:ea typeface="+mn-ea"/>
          <a:cs typeface="+mn-cs"/>
        </a:defRPr>
      </a:lvl5pPr>
      <a:lvl6pPr marL="2285772"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hyperlink" Target="http://www.google.se/url?sa=i&amp;rct=j&amp;q=&amp;esrc=s&amp;source=images&amp;cd=&amp;cad=rja&amp;uact=8&amp;ved=0ahUKEwiMu7mavsbNAhUJxoMKHY-PBlkQjRwIBw&amp;url=http://www.palexmedical.com/es/group.cfm?id=calprotectina-eii-ibdoc-crohn-colitis-ulcerosa&amp;bvm=bv.125596728,d.amc&amp;psig=AFQjCNFbU3NI5WcwHNwPYrZ9qLysGxSR9A&amp;ust=1467057682604903" TargetMode="External"/><Relationship Id="rId1" Type="http://schemas.openxmlformats.org/officeDocument/2006/relationships/slideLayout" Target="../slideLayouts/slideLayout14.xml"/><Relationship Id="rId6" Type="http://schemas.openxmlformats.org/officeDocument/2006/relationships/hyperlink" Target="http://www.google.se/url?sa=i&amp;rct=j&amp;q=&amp;esrc=s&amp;source=images&amp;cd=&amp;cad=rja&amp;uact=8&amp;ved=0ahUKEwjYvfqjvMbNAhUp74MKHTGJCVMQjRwIBw&amp;url=http://www.vodafone.co.uk/brands/apple/iphone-5s/&amp;bvm=bv.125596728,d.amc&amp;psig=AFQjCNFJtiSne0ZO4ip6jg4hpGRrfPkJoQ&amp;ust=1467057096349927" TargetMode="External"/><Relationship Id="rId11" Type="http://schemas.openxmlformats.org/officeDocument/2006/relationships/image" Target="../media/image49.tiff"/><Relationship Id="rId5" Type="http://schemas.openxmlformats.org/officeDocument/2006/relationships/image" Target="../media/image45.png"/><Relationship Id="rId10" Type="http://schemas.openxmlformats.org/officeDocument/2006/relationships/image" Target="../media/image48.jpeg"/><Relationship Id="rId4" Type="http://schemas.openxmlformats.org/officeDocument/2006/relationships/image" Target="../media/image44.png"/><Relationship Id="rId9" Type="http://schemas.openxmlformats.org/officeDocument/2006/relationships/hyperlink" Target="http://www.google.se/url?sa=i&amp;rct=j&amp;q=&amp;esrc=s&amp;source=images&amp;cd=&amp;cad=rja&amp;uact=8&amp;ved=0ahUKEwiV_PjrwsbNAhVo54MKHZ0PBFYQjRwIBw&amp;url=http://www.pr.com/press-release/646375&amp;bvm=bv.125596728,d.amc&amp;psig=AFQjCNG3cOi_65sf5Jy4dMjlfIHKfZ9U-Q&amp;ust=146705900796632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www.youtube.com/watch?v=KhwW0b6xQcE" TargetMode="External"/><Relationship Id="rId7" Type="http://schemas.openxmlformats.org/officeDocument/2006/relationships/image" Target="../media/image5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hyperlink" Target="https://www.youtube.com/watch?v=38p0zuQUCWY&amp;list=UUB1LiWS68vlRrIjZ1YDp7Fw" TargetMode="Externa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2.xml"/><Relationship Id="rId7" Type="http://schemas.openxmlformats.org/officeDocument/2006/relationships/image" Target="../media/image71.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notesSlide" Target="../notesSlides/notesSlide7.xml"/><Relationship Id="rId9" Type="http://schemas.openxmlformats.org/officeDocument/2006/relationships/hyperlink" Target="mailto:supporthomecare@supportcenter.s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slideLayout" Target="../slideLayouts/slideLayout6.xml"/><Relationship Id="rId21" Type="http://schemas.openxmlformats.org/officeDocument/2006/relationships/image" Target="../media/image26.jpeg"/><Relationship Id="rId34" Type="http://schemas.openxmlformats.org/officeDocument/2006/relationships/image" Target="../media/image38.png"/><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jpeg"/><Relationship Id="rId25" Type="http://schemas.openxmlformats.org/officeDocument/2006/relationships/image" Target="../media/image30.png"/><Relationship Id="rId33" Type="http://schemas.openxmlformats.org/officeDocument/2006/relationships/image" Target="../media/image37.png"/><Relationship Id="rId2" Type="http://schemas.openxmlformats.org/officeDocument/2006/relationships/tags" Target="../tags/tag1.xml"/><Relationship Id="rId16" Type="http://schemas.openxmlformats.org/officeDocument/2006/relationships/image" Target="../media/image21.png"/><Relationship Id="rId20" Type="http://schemas.openxmlformats.org/officeDocument/2006/relationships/image" Target="../media/image25.jpeg"/><Relationship Id="rId29" Type="http://schemas.openxmlformats.org/officeDocument/2006/relationships/image" Target="../media/image33.jpeg"/><Relationship Id="rId1" Type="http://schemas.openxmlformats.org/officeDocument/2006/relationships/vmlDrawing" Target="../drawings/vmlDrawing1.vml"/><Relationship Id="rId6" Type="http://schemas.openxmlformats.org/officeDocument/2006/relationships/image" Target="../media/image11.emf"/><Relationship Id="rId11" Type="http://schemas.openxmlformats.org/officeDocument/2006/relationships/image" Target="../media/image16.jpeg"/><Relationship Id="rId24" Type="http://schemas.openxmlformats.org/officeDocument/2006/relationships/image" Target="../media/image29.png"/><Relationship Id="rId32" Type="http://schemas.openxmlformats.org/officeDocument/2006/relationships/image" Target="../media/image36.jpeg"/><Relationship Id="rId5" Type="http://schemas.openxmlformats.org/officeDocument/2006/relationships/oleObject" Target="../embeddings/oleObject1.bin"/><Relationship Id="rId15" Type="http://schemas.openxmlformats.org/officeDocument/2006/relationships/image" Target="../media/image20.jpeg"/><Relationship Id="rId23" Type="http://schemas.openxmlformats.org/officeDocument/2006/relationships/image" Target="../media/image28.png"/><Relationship Id="rId28" Type="http://schemas.openxmlformats.org/officeDocument/2006/relationships/image" Target="../media/image32.jpeg"/><Relationship Id="rId10" Type="http://schemas.openxmlformats.org/officeDocument/2006/relationships/image" Target="../media/image15.jpeg"/><Relationship Id="rId19" Type="http://schemas.openxmlformats.org/officeDocument/2006/relationships/image" Target="../media/image24.jpeg"/><Relationship Id="rId31" Type="http://schemas.openxmlformats.org/officeDocument/2006/relationships/image" Target="../media/image35.jpeg"/><Relationship Id="rId4" Type="http://schemas.openxmlformats.org/officeDocument/2006/relationships/notesSlide" Target="../notesSlides/notesSlide4.xml"/><Relationship Id="rId9" Type="http://schemas.openxmlformats.org/officeDocument/2006/relationships/image" Target="../media/image14.emf"/><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hyperlink" Target="http://www.google.se/url?url=http://www.1177.se/Tema/Vaccinationer/&amp;rct=j&amp;frm=1&amp;q=&amp;esrc=s&amp;sa=U&amp;ei=tkwhVLWhO42MyATfiYDoCw&amp;ved=0CBkQ9QEwAg&amp;usg=AFQjCNHIZJ06tvtDWwkCclsfcYMrtxSBBA" TargetMode="External"/><Relationship Id="rId30"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hyperlink" Target="http://www.google.se/url?sa=i&amp;rct=j&amp;q=&amp;esrc=s&amp;source=images&amp;cd=&amp;cad=rja&amp;uact=8&amp;ved=0ahUKEwjE6fTwucbNAhWHpYMKHSfFC3oQjRwIBw&amp;url=http://ecco-jcc.oxfordjournals.org/content/7/8/616&amp;bvm=bv.125596728,d.amc&amp;psig=AFQjCNGpRQ4N0uhGWq1iJMO4K_ftr_fPWg&amp;ust=1467056596327021" TargetMode="External"/><Relationship Id="rId5" Type="http://schemas.openxmlformats.org/officeDocument/2006/relationships/image" Target="../media/image41.jpeg"/><Relationship Id="rId4" Type="http://schemas.openxmlformats.org/officeDocument/2006/relationships/hyperlink" Target="https://www.google.se/url?sa=i&amp;rct=j&amp;q=&amp;esrc=s&amp;source=images&amp;cd=&amp;cad=rja&amp;uact=8&amp;ved=0ahUKEwiAx7rZuMbNAhUr6YMKHXgzBckQjRwIBQ&amp;url=https://www.alphalabs.co.uk/media/productfile/file/i/b/ibdoc-brochure_alpha_may15.pdf&amp;bvm=bv.125596728,d.amc&amp;psig=AFQjCNHZUJrCV6oE8HX1jp6-SPxTxe5DCg&amp;ust=146705625056093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Förenklad </a:t>
            </a:r>
            <a:r>
              <a:rPr lang="sv-SE" dirty="0" err="1" smtClean="0"/>
              <a:t>monitorering</a:t>
            </a:r>
            <a:r>
              <a:rPr lang="sv-SE" dirty="0" smtClean="0"/>
              <a:t> och rapportering till SWIBREG</a:t>
            </a:r>
            <a:endParaRPr lang="sv-SE" dirty="0"/>
          </a:p>
        </p:txBody>
      </p:sp>
      <p:sp>
        <p:nvSpPr>
          <p:cNvPr id="3" name="Underrubrik 2"/>
          <p:cNvSpPr>
            <a:spLocks noGrp="1"/>
          </p:cNvSpPr>
          <p:nvPr>
            <p:ph type="subTitle" idx="1"/>
          </p:nvPr>
        </p:nvSpPr>
        <p:spPr/>
        <p:txBody>
          <a:bodyPr/>
          <a:lstStyle/>
          <a:p>
            <a:r>
              <a:rPr lang="sv-SE" dirty="0" smtClean="0"/>
              <a:t>Henrik </a:t>
            </a:r>
            <a:r>
              <a:rPr lang="sv-SE" dirty="0" err="1" smtClean="0"/>
              <a:t>Hjortswang</a:t>
            </a:r>
            <a:endParaRPr lang="sv-SE" dirty="0" smtClean="0"/>
          </a:p>
          <a:p>
            <a:r>
              <a:rPr lang="sv-SE" dirty="0" smtClean="0"/>
              <a:t>Pär </a:t>
            </a:r>
            <a:r>
              <a:rPr lang="sv-SE" dirty="0" err="1" smtClean="0"/>
              <a:t>Myrelid</a:t>
            </a:r>
            <a:endParaRPr lang="sv-SE" dirty="0" smtClean="0"/>
          </a:p>
          <a:p>
            <a:r>
              <a:rPr lang="sv-SE" dirty="0" smtClean="0"/>
              <a:t>Universitetssjukhuset, Linköping</a:t>
            </a:r>
            <a:endParaRPr lang="sv-S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p:cNvGrpSpPr/>
          <p:nvPr/>
        </p:nvGrpSpPr>
        <p:grpSpPr>
          <a:xfrm>
            <a:off x="4677814" y="681947"/>
            <a:ext cx="2558482" cy="3311438"/>
            <a:chOff x="3563888" y="507891"/>
            <a:chExt cx="3111732" cy="3894558"/>
          </a:xfrm>
        </p:grpSpPr>
        <p:pic>
          <p:nvPicPr>
            <p:cNvPr id="2055" name="Picture 7" descr="http://www.palexmedical.com/assets/images/IVD/3StepsIBDo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507891"/>
              <a:ext cx="3111732" cy="38945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3578003"/>
              <a:ext cx="640383" cy="427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9485" y="3754456"/>
              <a:ext cx="781950" cy="48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Bildobjekt 3"/>
          <p:cNvPicPr>
            <a:picLocks noChangeAspect="1"/>
          </p:cNvPicPr>
          <p:nvPr/>
        </p:nvPicPr>
        <p:blipFill>
          <a:blip r:embed="rId5" cstate="print">
            <a:extLst>
              <a:ext uri="{28A0092B-C50C-407E-A947-70E740481C1C}">
                <a14:useLocalDpi xmlns:a14="http://schemas.microsoft.com/office/drawing/2010/main" val="0"/>
              </a:ext>
            </a:extLst>
          </a:blip>
          <a:srcRect r="9386"/>
          <a:stretch>
            <a:fillRect/>
          </a:stretch>
        </p:blipFill>
        <p:spPr bwMode="auto">
          <a:xfrm>
            <a:off x="4355976" y="4088510"/>
            <a:ext cx="2686866" cy="1854812"/>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5" descr="http://www.vodafone.co.uk/cs/groups/public/documents/webcontent/img_450x370_iphone5s_spacegrey.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1577"/>
          <a:stretch/>
        </p:blipFill>
        <p:spPr bwMode="auto">
          <a:xfrm>
            <a:off x="1187624" y="1844824"/>
            <a:ext cx="1947004" cy="4166493"/>
          </a:xfrm>
          <a:prstGeom prst="rect">
            <a:avLst/>
          </a:prstGeom>
          <a:noFill/>
          <a:extLst>
            <a:ext uri="{909E8E84-426E-40DD-AFC4-6F175D3DCCD1}">
              <a14:hiddenFill xmlns:a14="http://schemas.microsoft.com/office/drawing/2010/main">
                <a:solidFill>
                  <a:srgbClr val="FFFFFF"/>
                </a:solidFill>
              </a14:hiddenFill>
            </a:ext>
          </a:extLst>
        </p:spPr>
      </p:pic>
      <p:sp>
        <p:nvSpPr>
          <p:cNvPr id="22" name="Subtitle 21"/>
          <p:cNvSpPr>
            <a:spLocks noGrp="1"/>
          </p:cNvSpPr>
          <p:nvPr>
            <p:ph type="subTitle" idx="1"/>
          </p:nvPr>
        </p:nvSpPr>
        <p:spPr/>
        <p:txBody>
          <a:bodyPr/>
          <a:lstStyle/>
          <a:p>
            <a:r>
              <a:rPr lang="en-US" dirty="0" err="1"/>
              <a:t>Telia</a:t>
            </a:r>
            <a:r>
              <a:rPr lang="en-US" dirty="0"/>
              <a:t> Home Care &amp; </a:t>
            </a:r>
            <a:r>
              <a:rPr lang="en-US" dirty="0" err="1" smtClean="0"/>
              <a:t>IBDoc</a:t>
            </a:r>
            <a:r>
              <a:rPr lang="en-US" dirty="0" smtClean="0"/>
              <a:t> (</a:t>
            </a:r>
            <a:r>
              <a:rPr lang="en-US" dirty="0" err="1" smtClean="0"/>
              <a:t>CalApp</a:t>
            </a:r>
            <a:r>
              <a:rPr lang="en-US" dirty="0" smtClean="0"/>
              <a:t>)</a:t>
            </a:r>
            <a:endParaRPr lang="en-US" dirty="0"/>
          </a:p>
        </p:txBody>
      </p:sp>
      <p:pic>
        <p:nvPicPr>
          <p:cNvPr id="28" name="Picture 2" descr="S:\Operations\12_pictures\04_inflammation\04_IBDoc\IBDoc_Blisterpack.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934"/>
          <a:stretch/>
        </p:blipFill>
        <p:spPr bwMode="auto">
          <a:xfrm rot="18602426">
            <a:off x="5791495" y="1064057"/>
            <a:ext cx="808442" cy="46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14" descr="Bildresultat för teli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AutoShape 16" descr="Bildresultat för telia"/>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2058" name="Picture 10" descr="http://img.pr.com/release/1511/361807/pressrelease_361807_1447383197.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7331" y="858371"/>
            <a:ext cx="696988" cy="292735"/>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p:txBody>
          <a:bodyPr/>
          <a:lstStyle/>
          <a:p>
            <a:r>
              <a:rPr lang="en-US" dirty="0" err="1" smtClean="0"/>
              <a:t>Telia</a:t>
            </a:r>
            <a:r>
              <a:rPr lang="en-US" dirty="0" smtClean="0"/>
              <a:t> AbbVie Care – </a:t>
            </a:r>
            <a:r>
              <a:rPr lang="en-US" dirty="0" err="1" smtClean="0"/>
              <a:t>Patientstyrd</a:t>
            </a:r>
            <a:r>
              <a:rPr lang="en-US" dirty="0" smtClean="0"/>
              <a:t> </a:t>
            </a:r>
            <a:r>
              <a:rPr lang="en-US" dirty="0" err="1" smtClean="0"/>
              <a:t>sjukdomsmonitorering</a:t>
            </a:r>
            <a:r>
              <a:rPr lang="en-US" dirty="0" smtClean="0"/>
              <a:t>.</a:t>
            </a:r>
            <a:br>
              <a:rPr lang="en-US" dirty="0" smtClean="0"/>
            </a:br>
            <a:r>
              <a:rPr lang="en-US" dirty="0" err="1" smtClean="0"/>
              <a:t>Ökad</a:t>
            </a:r>
            <a:r>
              <a:rPr lang="en-US" dirty="0" smtClean="0"/>
              <a:t> </a:t>
            </a:r>
            <a:r>
              <a:rPr lang="en-US" dirty="0" err="1" smtClean="0"/>
              <a:t>frihet</a:t>
            </a:r>
            <a:r>
              <a:rPr lang="en-US" dirty="0" smtClean="0"/>
              <a:t> med </a:t>
            </a:r>
            <a:r>
              <a:rPr lang="en-US" dirty="0" err="1" smtClean="0"/>
              <a:t>bibehållen</a:t>
            </a:r>
            <a:r>
              <a:rPr lang="en-US" dirty="0" smtClean="0"/>
              <a:t> </a:t>
            </a:r>
            <a:r>
              <a:rPr lang="en-US" dirty="0" err="1" smtClean="0"/>
              <a:t>kontroll</a:t>
            </a:r>
            <a:r>
              <a:rPr lang="en-US" dirty="0" smtClean="0"/>
              <a:t>.</a:t>
            </a:r>
            <a:endParaRPr lang="en-US" dirty="0"/>
          </a:p>
        </p:txBody>
      </p:sp>
      <p:sp>
        <p:nvSpPr>
          <p:cNvPr id="2052" name="Parallelogram 2051"/>
          <p:cNvSpPr/>
          <p:nvPr/>
        </p:nvSpPr>
        <p:spPr>
          <a:xfrm rot="19070838" flipV="1">
            <a:off x="5891632" y="3550637"/>
            <a:ext cx="205381" cy="149150"/>
          </a:xfrm>
          <a:prstGeom prst="parallelogram">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7" name="Platshållare för innehåll 3"/>
          <p:cNvPicPr>
            <a:picLocks noChangeAspect="1"/>
          </p:cNvPicPr>
          <p:nvPr/>
        </p:nvPicPr>
        <p:blipFill>
          <a:blip r:embed="rId11" cstate="print"/>
          <a:stretch>
            <a:fillRect/>
          </a:stretch>
        </p:blipFill>
        <p:spPr>
          <a:xfrm>
            <a:off x="6161579" y="4847054"/>
            <a:ext cx="2352917" cy="1337571"/>
          </a:xfrm>
          <a:prstGeom prst="rect">
            <a:avLst/>
          </a:prstGeom>
        </p:spPr>
      </p:pic>
      <p:pic>
        <p:nvPicPr>
          <p:cNvPr id="1027" name="Picture 3" descr="C:\Users\ahlqujx\AppData\Local\Microsoft\Windows\Temporary Internet Files\Content.Outlook\Y14J773D\IMG_2838.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49135" y="2492896"/>
            <a:ext cx="1638689" cy="291468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1718334" y="2780928"/>
            <a:ext cx="3572514" cy="2234988"/>
          </a:xfrm>
          <a:prstGeom prst="straightConnector1">
            <a:avLst/>
          </a:prstGeom>
          <a:ln w="19050">
            <a:solidFill>
              <a:srgbClr val="00206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127971" y="2796448"/>
            <a:ext cx="4645320" cy="2448272"/>
          </a:xfrm>
          <a:prstGeom prst="straightConnector1">
            <a:avLst/>
          </a:prstGeom>
          <a:ln w="19050">
            <a:solidFill>
              <a:srgbClr val="002060"/>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rot="16200000">
            <a:off x="-868260" y="5765605"/>
            <a:ext cx="2008726" cy="230832"/>
          </a:xfrm>
          <a:prstGeom prst="rect">
            <a:avLst/>
          </a:prstGeom>
          <a:noFill/>
        </p:spPr>
        <p:txBody>
          <a:bodyPr wrap="square" rtlCol="0">
            <a:spAutoFit/>
          </a:bodyPr>
          <a:lstStyle/>
          <a:p>
            <a:r>
              <a:rPr lang="en-US" sz="900" dirty="0">
                <a:solidFill>
                  <a:srgbClr val="FFFFFF">
                    <a:lumMod val="65000"/>
                  </a:srgbClr>
                </a:solidFill>
              </a:rPr>
              <a:t>SEHUG160227</a:t>
            </a:r>
          </a:p>
        </p:txBody>
      </p:sp>
    </p:spTree>
    <p:extLst>
      <p:ext uri="{BB962C8B-B14F-4D97-AF65-F5344CB8AC3E}">
        <p14:creationId xmlns:p14="http://schemas.microsoft.com/office/powerpoint/2010/main" val="409721923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v-SE" sz="4400" dirty="0" smtClean="0"/>
              <a:t>Formulär i Telia-</a:t>
            </a:r>
            <a:r>
              <a:rPr lang="sv-SE" sz="4400" dirty="0" err="1" smtClean="0"/>
              <a:t>appen</a:t>
            </a:r>
            <a:endParaRPr lang="sv-SE" sz="4400" dirty="0"/>
          </a:p>
        </p:txBody>
      </p:sp>
      <p:sp>
        <p:nvSpPr>
          <p:cNvPr id="6" name="Content Placeholder 5"/>
          <p:cNvSpPr>
            <a:spLocks noGrp="1"/>
          </p:cNvSpPr>
          <p:nvPr>
            <p:ph idx="1"/>
          </p:nvPr>
        </p:nvSpPr>
        <p:spPr>
          <a:xfrm>
            <a:off x="432537" y="1124744"/>
            <a:ext cx="8298713" cy="4320000"/>
          </a:xfrm>
        </p:spPr>
        <p:txBody>
          <a:bodyPr>
            <a:normAutofit/>
          </a:bodyPr>
          <a:lstStyle/>
          <a:p>
            <a:pPr>
              <a:spcBef>
                <a:spcPts val="600"/>
              </a:spcBef>
            </a:pPr>
            <a:r>
              <a:rPr lang="sv-SE" sz="2400" dirty="0" smtClean="0"/>
              <a:t>Symtomregistrering </a:t>
            </a:r>
          </a:p>
          <a:p>
            <a:pPr>
              <a:spcBef>
                <a:spcPts val="600"/>
              </a:spcBef>
            </a:pPr>
            <a:r>
              <a:rPr lang="sv-SE" sz="2400" dirty="0" smtClean="0"/>
              <a:t>Short Health </a:t>
            </a:r>
            <a:r>
              <a:rPr lang="sv-SE" sz="2400" dirty="0" err="1" smtClean="0"/>
              <a:t>Scale</a:t>
            </a:r>
            <a:r>
              <a:rPr lang="sv-SE" sz="2400" dirty="0" smtClean="0"/>
              <a:t> (symtom, funktion, oro, välbefinnande)</a:t>
            </a:r>
          </a:p>
          <a:p>
            <a:pPr>
              <a:spcBef>
                <a:spcPts val="600"/>
              </a:spcBef>
            </a:pPr>
            <a:r>
              <a:rPr lang="sv-SE" sz="2400" dirty="0" smtClean="0"/>
              <a:t>EQ5D</a:t>
            </a:r>
            <a:endParaRPr lang="sv-SE"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000" y="2697500"/>
            <a:ext cx="1549783" cy="345687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265" y="2693114"/>
            <a:ext cx="1551750" cy="346126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498" y="2693114"/>
            <a:ext cx="1551750" cy="34612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9731" y="2693114"/>
            <a:ext cx="1551750" cy="34612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6963" y="2693114"/>
            <a:ext cx="1551750" cy="3461264"/>
          </a:xfrm>
          <a:prstGeom prst="rect">
            <a:avLst/>
          </a:prstGeom>
        </p:spPr>
      </p:pic>
    </p:spTree>
    <p:extLst>
      <p:ext uri="{BB962C8B-B14F-4D97-AF65-F5344CB8AC3E}">
        <p14:creationId xmlns:p14="http://schemas.microsoft.com/office/powerpoint/2010/main" val="408477124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00" y="230400"/>
            <a:ext cx="8398800" cy="887498"/>
          </a:xfrm>
        </p:spPr>
        <p:txBody>
          <a:bodyPr>
            <a:normAutofit fontScale="90000"/>
          </a:bodyPr>
          <a:lstStyle/>
          <a:p>
            <a:r>
              <a:rPr lang="sv-SE" sz="3200" dirty="0"/>
              <a:t>Testpilot - hur går det till?</a:t>
            </a:r>
            <a:br>
              <a:rPr lang="sv-SE" sz="3200" dirty="0"/>
            </a:br>
            <a:r>
              <a:rPr lang="sv-SE" sz="3200" dirty="0"/>
              <a:t/>
            </a:r>
            <a:br>
              <a:rPr lang="sv-SE" sz="3200" dirty="0"/>
            </a:br>
            <a:r>
              <a:rPr lang="sv-SE" sz="3200" dirty="0">
                <a:hlinkClick r:id="rId3"/>
              </a:rPr>
              <a:t>https://www.youtube.com/watch?v=KhwW0b6xQcE</a:t>
            </a:r>
            <a:r>
              <a:rPr lang="sv-SE" sz="3200" dirty="0"/>
              <a:t/>
            </a:r>
            <a:br>
              <a:rPr lang="sv-SE" sz="3200" dirty="0"/>
            </a:br>
            <a:endParaRPr lang="sv-SE"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23AB868-074F-4CE9-A6E9-A247B98108C8}" type="slidenum">
              <a:rPr lang="sv-SE" smtClean="0">
                <a:solidFill>
                  <a:srgbClr val="C2C2BA"/>
                </a:solidFill>
              </a:rPr>
              <a:pPr/>
              <a:t>12</a:t>
            </a:fld>
            <a:endParaRPr lang="sv-SE" dirty="0">
              <a:solidFill>
                <a:srgbClr val="C2C2BA"/>
              </a:solidFill>
            </a:endParaRPr>
          </a:p>
        </p:txBody>
      </p:sp>
      <p:pic>
        <p:nvPicPr>
          <p:cNvPr id="6" name="Picture 2" descr="S:\Operations\01_product portfolio\03_inflammation\04_IBDoc\15_Support Documents\01_IBDoc Customer Training\01_IBDoc PatientPresentation_INDD\Links\YouTube-logo-full_color.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8237" y="260648"/>
            <a:ext cx="13779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Operations\12_pictures\04_inflammation\04_IBDoc\IBDoc_Blisterpac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6721" y="1430554"/>
            <a:ext cx="3192958" cy="153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rcRect l="17084" t="6667" r="32500" b="5927"/>
          <a:stretch>
            <a:fillRect/>
          </a:stretch>
        </p:blipFill>
        <p:spPr bwMode="auto">
          <a:xfrm>
            <a:off x="4788025" y="3416041"/>
            <a:ext cx="3372636" cy="322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2482" b="91768" l="4540" r="100000"/>
                    </a14:imgEffect>
                  </a14:imgLayer>
                </a14:imgProps>
              </a:ext>
              <a:ext uri="{28A0092B-C50C-407E-A947-70E740481C1C}">
                <a14:useLocalDpi xmlns:a14="http://schemas.microsoft.com/office/drawing/2010/main" val="0"/>
              </a:ext>
            </a:extLst>
          </a:blip>
          <a:stretch>
            <a:fillRect/>
          </a:stretch>
        </p:blipFill>
        <p:spPr>
          <a:xfrm rot="5400000">
            <a:off x="827584" y="1268760"/>
            <a:ext cx="2852382" cy="2852382"/>
          </a:xfrm>
          <a:prstGeom prst="rect">
            <a:avLst/>
          </a:prstGeom>
        </p:spPr>
      </p:pic>
      <p:pic>
        <p:nvPicPr>
          <p:cNvPr id="1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3608" y="4375200"/>
            <a:ext cx="3197785" cy="226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03987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63" y="241205"/>
            <a:ext cx="7762875"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755576" y="241205"/>
            <a:ext cx="7612562" cy="667515"/>
          </a:xfrm>
          <a:prstGeom prst="rect">
            <a:avLst/>
          </a:prstGeom>
          <a:solidFill>
            <a:srgbClr val="FFFFFF"/>
          </a:solidFill>
          <a:ln w="9525" algn="ctr">
            <a:solidFill>
              <a:schemeClr val="accent1"/>
            </a:solidFill>
            <a:miter lim="800000"/>
            <a:headEnd/>
            <a:tailEnd/>
          </a:ln>
          <a:effectLst/>
          <a:extLst/>
        </p:spPr>
        <p:txBody>
          <a:bodyPr wrap="none" rtlCol="0" anchor="ctr"/>
          <a:lstStyle/>
          <a:p>
            <a:pPr marL="269875" indent="-182563">
              <a:lnSpc>
                <a:spcPct val="95000"/>
              </a:lnSpc>
              <a:spcBef>
                <a:spcPct val="20000"/>
              </a:spcBef>
              <a:spcAft>
                <a:spcPct val="10000"/>
              </a:spcAft>
            </a:pPr>
            <a:r>
              <a:rPr lang="en-US" sz="2400" dirty="0">
                <a:solidFill>
                  <a:schemeClr val="accent1"/>
                </a:solidFill>
              </a:rPr>
              <a:t>IBDoc </a:t>
            </a:r>
            <a:r>
              <a:rPr lang="en-US" sz="2400" dirty="0" err="1">
                <a:solidFill>
                  <a:schemeClr val="accent1"/>
                </a:solidFill>
              </a:rPr>
              <a:t>Kalpro</a:t>
            </a:r>
            <a:r>
              <a:rPr lang="en-US" sz="2400" dirty="0" smtClean="0">
                <a:solidFill>
                  <a:schemeClr val="accent1"/>
                </a:solidFill>
              </a:rPr>
              <a:t> </a:t>
            </a:r>
            <a:r>
              <a:rPr lang="en-US" sz="2400" dirty="0" err="1" smtClean="0">
                <a:solidFill>
                  <a:schemeClr val="accent1"/>
                </a:solidFill>
              </a:rPr>
              <a:t>värden</a:t>
            </a:r>
            <a:r>
              <a:rPr lang="en-US" sz="2400" dirty="0" smtClean="0">
                <a:solidFill>
                  <a:schemeClr val="accent1"/>
                </a:solidFill>
              </a:rPr>
              <a:t> </a:t>
            </a:r>
            <a:r>
              <a:rPr lang="en-US" sz="2400" dirty="0" err="1" smtClean="0">
                <a:solidFill>
                  <a:schemeClr val="accent1"/>
                </a:solidFill>
              </a:rPr>
              <a:t>redovisas</a:t>
            </a:r>
            <a:r>
              <a:rPr lang="en-US" sz="2400" dirty="0" smtClean="0">
                <a:solidFill>
                  <a:schemeClr val="accent1"/>
                </a:solidFill>
              </a:rPr>
              <a:t> </a:t>
            </a:r>
            <a:r>
              <a:rPr lang="en-US" sz="2400" dirty="0" err="1" smtClean="0">
                <a:solidFill>
                  <a:schemeClr val="accent1"/>
                </a:solidFill>
              </a:rPr>
              <a:t>i</a:t>
            </a:r>
            <a:r>
              <a:rPr lang="en-US" sz="2400" dirty="0" smtClean="0">
                <a:solidFill>
                  <a:schemeClr val="accent1"/>
                </a:solidFill>
              </a:rPr>
              <a:t> SWIBREG Graf (</a:t>
            </a:r>
            <a:r>
              <a:rPr lang="en-US" sz="2400" dirty="0" err="1" smtClean="0">
                <a:solidFill>
                  <a:schemeClr val="accent1"/>
                </a:solidFill>
              </a:rPr>
              <a:t>röd</a:t>
            </a:r>
            <a:r>
              <a:rPr lang="en-US" sz="2400" dirty="0" smtClean="0">
                <a:solidFill>
                  <a:schemeClr val="accent1"/>
                </a:solidFill>
              </a:rPr>
              <a:t> </a:t>
            </a:r>
            <a:r>
              <a:rPr lang="en-US" sz="2400" dirty="0" err="1" smtClean="0">
                <a:solidFill>
                  <a:schemeClr val="accent1"/>
                </a:solidFill>
              </a:rPr>
              <a:t>nedan</a:t>
            </a:r>
            <a:r>
              <a:rPr lang="en-US" sz="2400" dirty="0" smtClean="0">
                <a:solidFill>
                  <a:schemeClr val="accent1"/>
                </a:solidFill>
              </a:rPr>
              <a:t>)</a:t>
            </a:r>
            <a:r>
              <a:rPr lang="en-US" sz="2000" dirty="0" smtClean="0">
                <a:solidFill>
                  <a:schemeClr val="accent1"/>
                </a:solidFill>
              </a:rPr>
              <a:t>  </a:t>
            </a:r>
          </a:p>
        </p:txBody>
      </p:sp>
    </p:spTree>
    <p:extLst>
      <p:ext uri="{BB962C8B-B14F-4D97-AF65-F5344CB8AC3E}">
        <p14:creationId xmlns:p14="http://schemas.microsoft.com/office/powerpoint/2010/main" val="307338122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47" y="1916113"/>
            <a:ext cx="80867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ruta 1"/>
          <p:cNvSpPr txBox="1">
            <a:spLocks noChangeArrowheads="1"/>
          </p:cNvSpPr>
          <p:nvPr/>
        </p:nvSpPr>
        <p:spPr bwMode="auto">
          <a:xfrm>
            <a:off x="2252585" y="356659"/>
            <a:ext cx="46388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sv-SE" altLang="sv-SE" sz="3600" dirty="0" smtClean="0">
                <a:latin typeface="+mj-lt"/>
              </a:rPr>
              <a:t>Patientlistor i SWIBREG</a:t>
            </a:r>
            <a:endParaRPr lang="sv-SE" altLang="sv-SE" sz="3600" dirty="0">
              <a:latin typeface="+mj-lt"/>
            </a:endParaRPr>
          </a:p>
        </p:txBody>
      </p:sp>
      <p:sp>
        <p:nvSpPr>
          <p:cNvPr id="6" name="Rectangle 5"/>
          <p:cNvSpPr/>
          <p:nvPr/>
        </p:nvSpPr>
        <p:spPr>
          <a:xfrm>
            <a:off x="457200" y="6501342"/>
            <a:ext cx="4608512" cy="246221"/>
          </a:xfrm>
          <a:prstGeom prst="rect">
            <a:avLst/>
          </a:prstGeom>
        </p:spPr>
        <p:txBody>
          <a:bodyPr wrap="square">
            <a:spAutoFit/>
          </a:bodyPr>
          <a:lstStyle/>
          <a:p>
            <a:r>
              <a:rPr lang="en-GB" sz="1000" b="1" dirty="0" smtClean="0"/>
              <a:t>SWIBREG, Swedish </a:t>
            </a:r>
            <a:r>
              <a:rPr lang="en-GB" sz="1000" b="1" dirty="0"/>
              <a:t>Inflammatory </a:t>
            </a:r>
            <a:r>
              <a:rPr lang="en-GB" sz="1000" b="1" dirty="0" smtClean="0"/>
              <a:t>Bowel Disease </a:t>
            </a:r>
            <a:r>
              <a:rPr lang="en-GB" sz="1000" b="1" dirty="0"/>
              <a:t>Registry</a:t>
            </a:r>
          </a:p>
        </p:txBody>
      </p:sp>
    </p:spTree>
    <p:extLst>
      <p:ext uri="{BB962C8B-B14F-4D97-AF65-F5344CB8AC3E}">
        <p14:creationId xmlns:p14="http://schemas.microsoft.com/office/powerpoint/2010/main" val="400417732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err="1" smtClean="0"/>
              <a:t>Varningssignaler</a:t>
            </a:r>
            <a:r>
              <a:rPr lang="en-US" sz="4000" dirty="0" smtClean="0"/>
              <a:t> </a:t>
            </a:r>
            <a:r>
              <a:rPr lang="en-US" sz="4000" dirty="0" err="1" smtClean="0"/>
              <a:t>listas</a:t>
            </a:r>
            <a:r>
              <a:rPr lang="en-US" sz="4000" dirty="0" smtClean="0"/>
              <a:t> </a:t>
            </a:r>
            <a:r>
              <a:rPr lang="en-US" sz="4000" dirty="0" err="1" smtClean="0"/>
              <a:t>i</a:t>
            </a:r>
            <a:r>
              <a:rPr lang="en-US" sz="4000" dirty="0" smtClean="0"/>
              <a:t> SWIBREG</a:t>
            </a:r>
            <a:endParaRPr lang="en-US" sz="4000" dirty="0"/>
          </a:p>
        </p:txBody>
      </p:sp>
      <p:pic>
        <p:nvPicPr>
          <p:cNvPr id="6" name="Bildobjekt 1"/>
          <p:cNvPicPr/>
          <p:nvPr/>
        </p:nvPicPr>
        <p:blipFill>
          <a:blip r:embed="rId2" cstate="print"/>
          <a:stretch>
            <a:fillRect/>
          </a:stretch>
        </p:blipFill>
        <p:spPr>
          <a:xfrm>
            <a:off x="532263" y="1473958"/>
            <a:ext cx="8243248" cy="4476465"/>
          </a:xfrm>
          <a:prstGeom prst="rect">
            <a:avLst/>
          </a:prstGeom>
        </p:spPr>
      </p:pic>
    </p:spTree>
    <p:extLst>
      <p:ext uri="{BB962C8B-B14F-4D97-AF65-F5344CB8AC3E}">
        <p14:creationId xmlns:p14="http://schemas.microsoft.com/office/powerpoint/2010/main" val="414397490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Telia</a:t>
            </a:r>
            <a:r>
              <a:rPr lang="en-US" dirty="0"/>
              <a:t> AbbVie Care – </a:t>
            </a:r>
            <a:r>
              <a:rPr lang="en-US" dirty="0" err="1"/>
              <a:t>Patientstyrd</a:t>
            </a:r>
            <a:r>
              <a:rPr lang="en-US" dirty="0"/>
              <a:t> </a:t>
            </a:r>
            <a:r>
              <a:rPr lang="en-US" dirty="0" err="1"/>
              <a:t>sjukdomsmonitorering</a:t>
            </a:r>
            <a:r>
              <a:rPr lang="en-US" dirty="0"/>
              <a:t>.</a:t>
            </a:r>
            <a:br>
              <a:rPr lang="en-US" dirty="0"/>
            </a:br>
            <a:r>
              <a:rPr lang="en-US" dirty="0" err="1"/>
              <a:t>Ökad</a:t>
            </a:r>
            <a:r>
              <a:rPr lang="en-US" dirty="0"/>
              <a:t> </a:t>
            </a:r>
            <a:r>
              <a:rPr lang="en-US" dirty="0" err="1"/>
              <a:t>frihet</a:t>
            </a:r>
            <a:r>
              <a:rPr lang="en-US" dirty="0"/>
              <a:t> med </a:t>
            </a:r>
            <a:r>
              <a:rPr lang="en-US" dirty="0" err="1"/>
              <a:t>bibehållen</a:t>
            </a:r>
            <a:r>
              <a:rPr lang="en-US" dirty="0"/>
              <a:t> </a:t>
            </a:r>
            <a:r>
              <a:rPr lang="en-US" dirty="0" err="1"/>
              <a:t>kontroll</a:t>
            </a:r>
            <a:r>
              <a:rPr lang="en-US" dirty="0"/>
              <a:t>.</a:t>
            </a:r>
            <a:endParaRPr lang="en-US" sz="2000" dirty="0"/>
          </a:p>
        </p:txBody>
      </p:sp>
      <p:sp>
        <p:nvSpPr>
          <p:cNvPr id="10" name="Content Placeholder 9"/>
          <p:cNvSpPr>
            <a:spLocks noGrp="1"/>
          </p:cNvSpPr>
          <p:nvPr>
            <p:ph idx="1"/>
          </p:nvPr>
        </p:nvSpPr>
        <p:spPr>
          <a:xfrm>
            <a:off x="1979712" y="1399753"/>
            <a:ext cx="6557962" cy="4981575"/>
          </a:xfrm>
        </p:spPr>
        <p:txBody>
          <a:bodyPr/>
          <a:lstStyle/>
          <a:p>
            <a:pPr marL="342900" indent="-342900">
              <a:buFont typeface="Arial" charset="0"/>
              <a:buAutoNum type="arabicPeriod"/>
            </a:pPr>
            <a:r>
              <a:rPr lang="en-US" sz="1600" dirty="0" err="1" smtClean="0"/>
              <a:t>Intresserad</a:t>
            </a:r>
            <a:r>
              <a:rPr lang="en-US" sz="1600" dirty="0" smtClean="0"/>
              <a:t> patient </a:t>
            </a:r>
            <a:r>
              <a:rPr lang="en-US" sz="1600" dirty="0" err="1" smtClean="0"/>
              <a:t>anmäls</a:t>
            </a:r>
            <a:r>
              <a:rPr lang="en-US" sz="1600" dirty="0" smtClean="0"/>
              <a:t> till </a:t>
            </a:r>
            <a:r>
              <a:rPr lang="en-US" sz="1600" dirty="0" err="1" smtClean="0"/>
              <a:t>Telia</a:t>
            </a:r>
            <a:r>
              <a:rPr lang="en-US" sz="1600" dirty="0" smtClean="0"/>
              <a:t> AbbVie Care via SWIBREG </a:t>
            </a:r>
            <a:r>
              <a:rPr lang="en-US" sz="1600" dirty="0" err="1" smtClean="0"/>
              <a:t>av</a:t>
            </a:r>
            <a:r>
              <a:rPr lang="en-US" sz="1600" dirty="0" smtClean="0"/>
              <a:t> sin </a:t>
            </a:r>
            <a:r>
              <a:rPr lang="en-US" sz="1600" dirty="0" err="1" smtClean="0"/>
              <a:t>vårdgivare</a:t>
            </a:r>
            <a:r>
              <a:rPr lang="en-US" sz="1600" dirty="0" smtClean="0"/>
              <a:t>.</a:t>
            </a:r>
            <a:endParaRPr lang="en-US" sz="1600" dirty="0"/>
          </a:p>
          <a:p>
            <a:pPr marL="342900" indent="-342900">
              <a:buAutoNum type="arabicPeriod"/>
            </a:pPr>
            <a:r>
              <a:rPr lang="en-US" sz="1600" dirty="0" err="1" smtClean="0"/>
              <a:t>Patienten</a:t>
            </a:r>
            <a:r>
              <a:rPr lang="en-US" sz="1600" dirty="0" smtClean="0"/>
              <a:t> </a:t>
            </a:r>
            <a:r>
              <a:rPr lang="en-US" sz="1600" dirty="0" err="1" smtClean="0"/>
              <a:t>laddar</a:t>
            </a:r>
            <a:r>
              <a:rPr lang="en-US" sz="1600" dirty="0" smtClean="0"/>
              <a:t> </a:t>
            </a:r>
            <a:r>
              <a:rPr lang="en-US" sz="1600" dirty="0" err="1" smtClean="0"/>
              <a:t>ner</a:t>
            </a:r>
            <a:r>
              <a:rPr lang="en-US" sz="1600" dirty="0" smtClean="0"/>
              <a:t> </a:t>
            </a:r>
            <a:r>
              <a:rPr lang="en-US" sz="1600" dirty="0" err="1" smtClean="0"/>
              <a:t>Apparna</a:t>
            </a:r>
            <a:r>
              <a:rPr lang="en-US" sz="1600" dirty="0" smtClean="0"/>
              <a:t> </a:t>
            </a:r>
            <a:r>
              <a:rPr lang="en-US" sz="1600" dirty="0"/>
              <a:t>“</a:t>
            </a:r>
            <a:r>
              <a:rPr lang="en-US" sz="1600" dirty="0" err="1"/>
              <a:t>Telia</a:t>
            </a:r>
            <a:r>
              <a:rPr lang="en-US" sz="1600" dirty="0"/>
              <a:t> Home Care” and “</a:t>
            </a:r>
            <a:r>
              <a:rPr lang="en-US" sz="1600" dirty="0" err="1"/>
              <a:t>IBDoc</a:t>
            </a:r>
            <a:r>
              <a:rPr lang="en-US" sz="1600" dirty="0" smtClean="0"/>
              <a:t>”, </a:t>
            </a:r>
            <a:r>
              <a:rPr lang="en-US" sz="1600" dirty="0"/>
              <a:t>i</a:t>
            </a:r>
            <a:r>
              <a:rPr lang="en-US" sz="1600" dirty="0" smtClean="0"/>
              <a:t> sin smartphone </a:t>
            </a:r>
            <a:r>
              <a:rPr lang="en-US" sz="1600" dirty="0" err="1" smtClean="0"/>
              <a:t>och</a:t>
            </a:r>
            <a:r>
              <a:rPr lang="en-US" sz="1600" dirty="0" smtClean="0"/>
              <a:t> </a:t>
            </a:r>
            <a:r>
              <a:rPr lang="en-US" sz="1600" dirty="0" err="1" smtClean="0"/>
              <a:t>godkänner</a:t>
            </a:r>
            <a:r>
              <a:rPr lang="en-US" sz="1600" dirty="0" smtClean="0"/>
              <a:t> </a:t>
            </a:r>
            <a:r>
              <a:rPr lang="en-US" sz="1600" dirty="0" err="1" smtClean="0"/>
              <a:t>att</a:t>
            </a:r>
            <a:r>
              <a:rPr lang="en-US" sz="1600" dirty="0" smtClean="0"/>
              <a:t> </a:t>
            </a:r>
            <a:r>
              <a:rPr lang="en-US" sz="1600" dirty="0" err="1" smtClean="0"/>
              <a:t>dela</a:t>
            </a:r>
            <a:r>
              <a:rPr lang="en-US" sz="1600" dirty="0" smtClean="0"/>
              <a:t> sin data. </a:t>
            </a:r>
            <a:br>
              <a:rPr lang="en-US" sz="1600" dirty="0" smtClean="0"/>
            </a:br>
            <a:endParaRPr lang="sv-SE" sz="1600" dirty="0" smtClean="0"/>
          </a:p>
          <a:p>
            <a:pPr marL="342900" indent="-342900">
              <a:buAutoNum type="arabicPeriod"/>
            </a:pPr>
            <a:r>
              <a:rPr lang="en-US" sz="1600" dirty="0" err="1" smtClean="0"/>
              <a:t>Patienten</a:t>
            </a:r>
            <a:r>
              <a:rPr lang="en-US" sz="1600" dirty="0" smtClean="0"/>
              <a:t> </a:t>
            </a:r>
            <a:r>
              <a:rPr lang="en-US" sz="1600" dirty="0" err="1" smtClean="0"/>
              <a:t>öppnar</a:t>
            </a:r>
            <a:r>
              <a:rPr lang="en-US" sz="1600" dirty="0" smtClean="0"/>
              <a:t> </a:t>
            </a:r>
            <a:r>
              <a:rPr lang="en-US" sz="1600" dirty="0" err="1" smtClean="0"/>
              <a:t>Telia</a:t>
            </a:r>
            <a:r>
              <a:rPr lang="en-US" sz="1600" dirty="0" smtClean="0"/>
              <a:t> </a:t>
            </a:r>
            <a:r>
              <a:rPr lang="en-US" sz="1600" dirty="0"/>
              <a:t>Home </a:t>
            </a:r>
            <a:r>
              <a:rPr lang="en-US" sz="1600" dirty="0" smtClean="0"/>
              <a:t>Care-</a:t>
            </a:r>
            <a:r>
              <a:rPr lang="en-US" sz="1600" dirty="0" err="1" smtClean="0"/>
              <a:t>appen</a:t>
            </a:r>
            <a:r>
              <a:rPr lang="en-US" sz="1600" dirty="0" smtClean="0"/>
              <a:t>, </a:t>
            </a:r>
            <a:r>
              <a:rPr lang="en-US" sz="1600" dirty="0" err="1" smtClean="0"/>
              <a:t>utför</a:t>
            </a:r>
            <a:r>
              <a:rPr lang="en-US" sz="1600" dirty="0" smtClean="0"/>
              <a:t> </a:t>
            </a:r>
            <a:r>
              <a:rPr lang="en-US" sz="1600" dirty="0" err="1" smtClean="0"/>
              <a:t>kalprotektintestet</a:t>
            </a:r>
            <a:r>
              <a:rPr lang="en-US" sz="1600" dirty="0" smtClean="0"/>
              <a:t> </a:t>
            </a:r>
            <a:r>
              <a:rPr lang="en-US" sz="1600" dirty="0" err="1" smtClean="0"/>
              <a:t>och</a:t>
            </a:r>
            <a:r>
              <a:rPr lang="en-US" sz="1600" dirty="0" smtClean="0"/>
              <a:t> </a:t>
            </a:r>
            <a:r>
              <a:rPr lang="en-US" sz="1600" dirty="0" err="1" smtClean="0"/>
              <a:t>skattar</a:t>
            </a:r>
            <a:r>
              <a:rPr lang="en-US" sz="1600" dirty="0" smtClean="0"/>
              <a:t> </a:t>
            </a:r>
            <a:r>
              <a:rPr lang="en-US" sz="1600" dirty="0" err="1" smtClean="0"/>
              <a:t>sina</a:t>
            </a:r>
            <a:r>
              <a:rPr lang="en-US" sz="1600" dirty="0" smtClean="0"/>
              <a:t> </a:t>
            </a:r>
            <a:r>
              <a:rPr lang="en-US" sz="1600" dirty="0" err="1" smtClean="0"/>
              <a:t>symtom</a:t>
            </a:r>
            <a:r>
              <a:rPr lang="en-US" sz="1600" dirty="0" smtClean="0"/>
              <a:t> </a:t>
            </a:r>
            <a:r>
              <a:rPr lang="en-US" sz="1600" dirty="0" err="1" smtClean="0"/>
              <a:t>liksom</a:t>
            </a:r>
            <a:r>
              <a:rPr lang="en-US" sz="1600" dirty="0" smtClean="0"/>
              <a:t> </a:t>
            </a:r>
            <a:r>
              <a:rPr lang="en-US" sz="1600" dirty="0" err="1" smtClean="0"/>
              <a:t>livskvalitetsparametrar</a:t>
            </a:r>
            <a:r>
              <a:rPr lang="en-US" sz="1600" dirty="0" smtClean="0"/>
              <a:t> (Short Health Scale).</a:t>
            </a:r>
            <a:br>
              <a:rPr lang="en-US" sz="1600" dirty="0" smtClean="0"/>
            </a:br>
            <a:endParaRPr lang="en-US" sz="1600" dirty="0" smtClean="0"/>
          </a:p>
          <a:p>
            <a:pPr marL="342900" indent="-342900">
              <a:buAutoNum type="arabicPeriod"/>
            </a:pPr>
            <a:r>
              <a:rPr lang="en-US" sz="1600" dirty="0" smtClean="0"/>
              <a:t>Data </a:t>
            </a:r>
            <a:r>
              <a:rPr lang="en-US" sz="1600" dirty="0" err="1" smtClean="0"/>
              <a:t>lagras</a:t>
            </a:r>
            <a:r>
              <a:rPr lang="en-US" sz="1600" dirty="0" smtClean="0"/>
              <a:t> </a:t>
            </a:r>
            <a:r>
              <a:rPr lang="en-US" sz="1600" dirty="0" err="1" smtClean="0"/>
              <a:t>på</a:t>
            </a:r>
            <a:r>
              <a:rPr lang="en-US" sz="1600" dirty="0" smtClean="0"/>
              <a:t> </a:t>
            </a:r>
            <a:r>
              <a:rPr lang="en-US" sz="1600" dirty="0" err="1" smtClean="0"/>
              <a:t>patientens</a:t>
            </a:r>
            <a:r>
              <a:rPr lang="en-US" sz="1600" dirty="0" smtClean="0"/>
              <a:t> </a:t>
            </a:r>
            <a:r>
              <a:rPr lang="en-US" sz="1600" dirty="0" err="1" smtClean="0"/>
              <a:t>konto</a:t>
            </a:r>
            <a:r>
              <a:rPr lang="en-US" sz="1600" dirty="0" smtClean="0"/>
              <a:t> hos </a:t>
            </a:r>
            <a:r>
              <a:rPr lang="en-US" sz="1600" dirty="0" err="1" smtClean="0"/>
              <a:t>Telia</a:t>
            </a:r>
            <a:r>
              <a:rPr lang="en-US" sz="1600" dirty="0" smtClean="0"/>
              <a:t> Home Care </a:t>
            </a:r>
            <a:r>
              <a:rPr lang="en-US" sz="1600" dirty="0" err="1" smtClean="0"/>
              <a:t>och</a:t>
            </a:r>
            <a:r>
              <a:rPr lang="en-US" sz="1600" dirty="0" smtClean="0"/>
              <a:t> </a:t>
            </a:r>
            <a:r>
              <a:rPr lang="en-US" sz="1600" dirty="0" err="1" smtClean="0"/>
              <a:t>valda</a:t>
            </a:r>
            <a:r>
              <a:rPr lang="en-US" sz="1600" dirty="0" smtClean="0"/>
              <a:t> </a:t>
            </a:r>
            <a:r>
              <a:rPr lang="en-US" sz="1600" dirty="0" err="1" smtClean="0"/>
              <a:t>uppgifter</a:t>
            </a:r>
            <a:r>
              <a:rPr lang="en-US" sz="1600" dirty="0" smtClean="0"/>
              <a:t> </a:t>
            </a:r>
            <a:r>
              <a:rPr lang="en-US" sz="1600" dirty="0" err="1" smtClean="0"/>
              <a:t>skickas</a:t>
            </a:r>
            <a:r>
              <a:rPr lang="en-US" sz="1600" dirty="0" smtClean="0"/>
              <a:t> </a:t>
            </a:r>
            <a:r>
              <a:rPr lang="en-US" sz="1600" dirty="0" err="1" smtClean="0"/>
              <a:t>vidare</a:t>
            </a:r>
            <a:r>
              <a:rPr lang="en-US" sz="1600" dirty="0" smtClean="0"/>
              <a:t> till SWIBREG.</a:t>
            </a:r>
            <a:br>
              <a:rPr lang="en-US" sz="1600" dirty="0" smtClean="0"/>
            </a:br>
            <a:endParaRPr lang="en-US" sz="1600" dirty="0" smtClean="0"/>
          </a:p>
          <a:p>
            <a:pPr marL="342900" indent="-342900">
              <a:buAutoNum type="arabicPeriod"/>
            </a:pPr>
            <a:r>
              <a:rPr lang="en-US" sz="1600" dirty="0" smtClean="0"/>
              <a:t>I SWIBREG </a:t>
            </a:r>
            <a:r>
              <a:rPr lang="en-US" sz="1600" dirty="0" err="1" smtClean="0"/>
              <a:t>presenteras</a:t>
            </a:r>
            <a:r>
              <a:rPr lang="en-US" sz="1600" dirty="0" smtClean="0"/>
              <a:t> </a:t>
            </a:r>
            <a:r>
              <a:rPr lang="en-US" sz="1600" dirty="0" err="1" smtClean="0"/>
              <a:t>resultaten</a:t>
            </a:r>
            <a:r>
              <a:rPr lang="en-US" sz="1600" dirty="0" smtClean="0"/>
              <a:t> </a:t>
            </a:r>
            <a:r>
              <a:rPr lang="en-US" sz="1600" dirty="0" err="1" smtClean="0"/>
              <a:t>i</a:t>
            </a:r>
            <a:r>
              <a:rPr lang="en-US" sz="1600" dirty="0" smtClean="0"/>
              <a:t> en </a:t>
            </a:r>
            <a:r>
              <a:rPr lang="en-US" sz="1600" dirty="0" err="1" smtClean="0"/>
              <a:t>graf</a:t>
            </a:r>
            <a:r>
              <a:rPr lang="en-US" sz="1600" dirty="0" smtClean="0"/>
              <a:t>. </a:t>
            </a:r>
            <a:r>
              <a:rPr lang="en-US" sz="1600" dirty="0" err="1" smtClean="0"/>
              <a:t>Avvikande</a:t>
            </a:r>
            <a:r>
              <a:rPr lang="en-US" sz="1600" dirty="0" smtClean="0"/>
              <a:t> </a:t>
            </a:r>
            <a:r>
              <a:rPr lang="en-US" sz="1600" dirty="0" err="1" smtClean="0"/>
              <a:t>världen</a:t>
            </a:r>
            <a:r>
              <a:rPr lang="en-US" sz="1600" dirty="0" smtClean="0"/>
              <a:t> </a:t>
            </a:r>
            <a:r>
              <a:rPr lang="en-US" sz="1600" dirty="0" err="1" smtClean="0"/>
              <a:t>kan</a:t>
            </a:r>
            <a:r>
              <a:rPr lang="en-US" sz="1600" dirty="0" smtClean="0"/>
              <a:t> </a:t>
            </a:r>
            <a:r>
              <a:rPr lang="en-US" sz="1600" dirty="0" err="1" smtClean="0"/>
              <a:t>signaleras</a:t>
            </a:r>
            <a:r>
              <a:rPr lang="en-US" sz="1600" dirty="0" smtClean="0"/>
              <a:t> hos </a:t>
            </a:r>
            <a:r>
              <a:rPr lang="en-US" sz="1600" dirty="0" err="1" smtClean="0"/>
              <a:t>vårdgivaren</a:t>
            </a:r>
            <a:r>
              <a:rPr lang="en-US" sz="1600" dirty="0" smtClean="0"/>
              <a:t> </a:t>
            </a:r>
            <a:r>
              <a:rPr lang="en-US" sz="1600" dirty="0" err="1" smtClean="0"/>
              <a:t>för</a:t>
            </a:r>
            <a:r>
              <a:rPr lang="en-US" sz="1600" dirty="0" smtClean="0"/>
              <a:t> </a:t>
            </a:r>
            <a:r>
              <a:rPr lang="en-US" sz="1600" dirty="0" err="1" smtClean="0"/>
              <a:t>att</a:t>
            </a:r>
            <a:r>
              <a:rPr lang="en-US" sz="1600" dirty="0" smtClean="0"/>
              <a:t> </a:t>
            </a:r>
            <a:r>
              <a:rPr lang="en-US" sz="1600" dirty="0" err="1" smtClean="0"/>
              <a:t>patienten</a:t>
            </a:r>
            <a:r>
              <a:rPr lang="en-US" sz="1600" dirty="0" smtClean="0"/>
              <a:t> </a:t>
            </a:r>
            <a:r>
              <a:rPr lang="en-US" sz="1600" dirty="0" err="1" smtClean="0"/>
              <a:t>behöver</a:t>
            </a:r>
            <a:r>
              <a:rPr lang="en-US" sz="1600" dirty="0" smtClean="0"/>
              <a:t> </a:t>
            </a:r>
            <a:r>
              <a:rPr lang="en-US" sz="1600" dirty="0" err="1" smtClean="0"/>
              <a:t>uppföljning</a:t>
            </a:r>
            <a:r>
              <a:rPr lang="en-US" sz="1600" dirty="0" smtClean="0"/>
              <a:t>. </a:t>
            </a:r>
          </a:p>
        </p:txBody>
      </p:sp>
      <p:sp>
        <p:nvSpPr>
          <p:cNvPr id="3" name="Slide Number Placeholder 2"/>
          <p:cNvSpPr>
            <a:spLocks noGrp="1"/>
          </p:cNvSpPr>
          <p:nvPr>
            <p:ph type="sldNum" sz="quarter" idx="11"/>
          </p:nvPr>
        </p:nvSpPr>
        <p:spPr/>
        <p:txBody>
          <a:bodyPr/>
          <a:lstStyle/>
          <a:p>
            <a:pPr>
              <a:defRPr/>
            </a:pPr>
            <a:fld id="{63282CCA-95CB-4A8B-9CB3-10075179168B}" type="slidenum">
              <a:rPr lang="en-US" smtClean="0">
                <a:solidFill>
                  <a:srgbClr val="FFFFFF"/>
                </a:solidFill>
              </a:rPr>
              <a:pPr>
                <a:defRPr/>
              </a:pPr>
              <a:t>16</a:t>
            </a:fld>
            <a:endParaRPr lang="en-US">
              <a:solidFill>
                <a:srgbClr val="FFFFFF"/>
              </a:solidFill>
            </a:endParaRPr>
          </a:p>
        </p:txBody>
      </p:sp>
      <p:grpSp>
        <p:nvGrpSpPr>
          <p:cNvPr id="4" name="Group 6"/>
          <p:cNvGrpSpPr/>
          <p:nvPr/>
        </p:nvGrpSpPr>
        <p:grpSpPr>
          <a:xfrm>
            <a:off x="539554" y="1295524"/>
            <a:ext cx="1296145" cy="4445142"/>
            <a:chOff x="611560" y="1268761"/>
            <a:chExt cx="1296145" cy="4445142"/>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68761"/>
              <a:ext cx="1296144" cy="813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5"/>
            <p:cNvGrpSpPr/>
            <p:nvPr/>
          </p:nvGrpSpPr>
          <p:grpSpPr>
            <a:xfrm>
              <a:off x="611560" y="2120181"/>
              <a:ext cx="1296145" cy="804763"/>
              <a:chOff x="611560" y="2095721"/>
              <a:chExt cx="1152129" cy="790855"/>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097837"/>
                <a:ext cx="792088" cy="78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2430"/>
              <a:stretch/>
            </p:blipFill>
            <p:spPr bwMode="auto">
              <a:xfrm>
                <a:off x="1403649" y="2488714"/>
                <a:ext cx="360040" cy="39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2430" b="1223"/>
              <a:stretch/>
            </p:blipFill>
            <p:spPr bwMode="auto">
              <a:xfrm>
                <a:off x="1403649" y="2095721"/>
                <a:ext cx="360040" cy="392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1" y="2998780"/>
              <a:ext cx="1296144" cy="93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3968105"/>
              <a:ext cx="1296144" cy="93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2" y="4941169"/>
              <a:ext cx="1296142" cy="772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12"/>
          <p:cNvGrpSpPr/>
          <p:nvPr/>
        </p:nvGrpSpPr>
        <p:grpSpPr>
          <a:xfrm>
            <a:off x="515437" y="1772816"/>
            <a:ext cx="445547" cy="369332"/>
            <a:chOff x="515437" y="1598632"/>
            <a:chExt cx="445547" cy="369332"/>
          </a:xfrm>
          <a:noFill/>
        </p:grpSpPr>
        <p:sp>
          <p:nvSpPr>
            <p:cNvPr id="12" name="Oval 11"/>
            <p:cNvSpPr/>
            <p:nvPr/>
          </p:nvSpPr>
          <p:spPr>
            <a:xfrm>
              <a:off x="539554" y="1637262"/>
              <a:ext cx="288030" cy="308996"/>
            </a:xfrm>
            <a:prstGeom prst="ellipse">
              <a:avLst/>
            </a:prstGeom>
            <a:grp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515437" y="1598632"/>
              <a:ext cx="445547" cy="369332"/>
            </a:xfrm>
            <a:prstGeom prst="rect">
              <a:avLst/>
            </a:prstGeom>
            <a:grpFill/>
          </p:spPr>
          <p:txBody>
            <a:bodyPr wrap="square" rtlCol="0">
              <a:spAutoFit/>
            </a:bodyPr>
            <a:lstStyle/>
            <a:p>
              <a:r>
                <a:rPr lang="en-US" b="1" dirty="0">
                  <a:solidFill>
                    <a:srgbClr val="FFFFFF"/>
                  </a:solidFill>
                </a:rPr>
                <a:t>1</a:t>
              </a:r>
            </a:p>
          </p:txBody>
        </p:sp>
      </p:grpSp>
      <p:grpSp>
        <p:nvGrpSpPr>
          <p:cNvPr id="7" name="Group 20"/>
          <p:cNvGrpSpPr/>
          <p:nvPr/>
        </p:nvGrpSpPr>
        <p:grpSpPr>
          <a:xfrm>
            <a:off x="539556" y="5383200"/>
            <a:ext cx="445547" cy="408046"/>
            <a:chOff x="515439" y="1637262"/>
            <a:chExt cx="445547" cy="408046"/>
          </a:xfrm>
          <a:noFill/>
        </p:grpSpPr>
        <p:sp>
          <p:nvSpPr>
            <p:cNvPr id="22" name="Oval 21"/>
            <p:cNvSpPr/>
            <p:nvPr/>
          </p:nvSpPr>
          <p:spPr>
            <a:xfrm>
              <a:off x="539554" y="1637262"/>
              <a:ext cx="288030" cy="308996"/>
            </a:xfrm>
            <a:prstGeom prst="ellipse">
              <a:avLst/>
            </a:prstGeom>
            <a:grp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TextBox 22"/>
            <p:cNvSpPr txBox="1"/>
            <p:nvPr/>
          </p:nvSpPr>
          <p:spPr>
            <a:xfrm>
              <a:off x="515439" y="1675976"/>
              <a:ext cx="445547" cy="369332"/>
            </a:xfrm>
            <a:prstGeom prst="rect">
              <a:avLst/>
            </a:prstGeom>
            <a:grpFill/>
          </p:spPr>
          <p:txBody>
            <a:bodyPr wrap="square" rtlCol="0">
              <a:spAutoFit/>
            </a:bodyPr>
            <a:lstStyle/>
            <a:p>
              <a:r>
                <a:rPr lang="en-US" b="1" dirty="0">
                  <a:solidFill>
                    <a:srgbClr val="FFFFFF"/>
                  </a:solidFill>
                </a:rPr>
                <a:t>5</a:t>
              </a:r>
            </a:p>
          </p:txBody>
        </p:sp>
      </p:grpSp>
      <p:grpSp>
        <p:nvGrpSpPr>
          <p:cNvPr id="9" name="Group 23"/>
          <p:cNvGrpSpPr/>
          <p:nvPr/>
        </p:nvGrpSpPr>
        <p:grpSpPr>
          <a:xfrm>
            <a:off x="526053" y="2627620"/>
            <a:ext cx="445547" cy="369332"/>
            <a:chOff x="515437" y="1598632"/>
            <a:chExt cx="445547" cy="369332"/>
          </a:xfrm>
          <a:noFill/>
        </p:grpSpPr>
        <p:sp>
          <p:nvSpPr>
            <p:cNvPr id="25" name="Oval 24"/>
            <p:cNvSpPr/>
            <p:nvPr/>
          </p:nvSpPr>
          <p:spPr>
            <a:xfrm>
              <a:off x="539554" y="1637262"/>
              <a:ext cx="288030" cy="308996"/>
            </a:xfrm>
            <a:prstGeom prst="ellipse">
              <a:avLst/>
            </a:prstGeom>
            <a:grp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TextBox 25"/>
            <p:cNvSpPr txBox="1"/>
            <p:nvPr/>
          </p:nvSpPr>
          <p:spPr>
            <a:xfrm>
              <a:off x="515437" y="1598632"/>
              <a:ext cx="445547" cy="369332"/>
            </a:xfrm>
            <a:prstGeom prst="rect">
              <a:avLst/>
            </a:prstGeom>
            <a:grpFill/>
          </p:spPr>
          <p:txBody>
            <a:bodyPr wrap="square" rtlCol="0">
              <a:spAutoFit/>
            </a:bodyPr>
            <a:lstStyle/>
            <a:p>
              <a:r>
                <a:rPr lang="en-US" b="1" dirty="0">
                  <a:solidFill>
                    <a:srgbClr val="FFFFFF"/>
                  </a:solidFill>
                </a:rPr>
                <a:t>2</a:t>
              </a:r>
            </a:p>
          </p:txBody>
        </p:sp>
      </p:grpSp>
      <p:grpSp>
        <p:nvGrpSpPr>
          <p:cNvPr id="13" name="Group 26"/>
          <p:cNvGrpSpPr/>
          <p:nvPr/>
        </p:nvGrpSpPr>
        <p:grpSpPr>
          <a:xfrm>
            <a:off x="539552" y="4581128"/>
            <a:ext cx="445547" cy="369332"/>
            <a:chOff x="515437" y="1598632"/>
            <a:chExt cx="445547" cy="369332"/>
          </a:xfrm>
          <a:noFill/>
        </p:grpSpPr>
        <p:sp>
          <p:nvSpPr>
            <p:cNvPr id="28" name="Oval 27"/>
            <p:cNvSpPr/>
            <p:nvPr/>
          </p:nvSpPr>
          <p:spPr>
            <a:xfrm>
              <a:off x="539554" y="1637262"/>
              <a:ext cx="288030" cy="308996"/>
            </a:xfrm>
            <a:prstGeom prst="ellipse">
              <a:avLst/>
            </a:prstGeom>
            <a:grp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TextBox 28"/>
            <p:cNvSpPr txBox="1"/>
            <p:nvPr/>
          </p:nvSpPr>
          <p:spPr>
            <a:xfrm>
              <a:off x="515437" y="1598632"/>
              <a:ext cx="445547" cy="369332"/>
            </a:xfrm>
            <a:prstGeom prst="rect">
              <a:avLst/>
            </a:prstGeom>
            <a:grpFill/>
          </p:spPr>
          <p:txBody>
            <a:bodyPr wrap="square" rtlCol="0">
              <a:spAutoFit/>
            </a:bodyPr>
            <a:lstStyle/>
            <a:p>
              <a:r>
                <a:rPr lang="en-US" b="1" dirty="0">
                  <a:solidFill>
                    <a:srgbClr val="FFFFFF"/>
                  </a:solidFill>
                </a:rPr>
                <a:t>4</a:t>
              </a:r>
            </a:p>
          </p:txBody>
        </p:sp>
      </p:grpSp>
      <p:grpSp>
        <p:nvGrpSpPr>
          <p:cNvPr id="14" name="Group 29"/>
          <p:cNvGrpSpPr/>
          <p:nvPr/>
        </p:nvGrpSpPr>
        <p:grpSpPr>
          <a:xfrm>
            <a:off x="539554" y="3611646"/>
            <a:ext cx="445547" cy="393418"/>
            <a:chOff x="515437" y="1637262"/>
            <a:chExt cx="445547" cy="393418"/>
          </a:xfrm>
          <a:noFill/>
        </p:grpSpPr>
        <p:sp>
          <p:nvSpPr>
            <p:cNvPr id="31" name="Oval 30"/>
            <p:cNvSpPr/>
            <p:nvPr/>
          </p:nvSpPr>
          <p:spPr>
            <a:xfrm>
              <a:off x="539554" y="1637262"/>
              <a:ext cx="288030" cy="308996"/>
            </a:xfrm>
            <a:prstGeom prst="ellipse">
              <a:avLst/>
            </a:prstGeom>
            <a:grp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TextBox 31"/>
            <p:cNvSpPr txBox="1"/>
            <p:nvPr/>
          </p:nvSpPr>
          <p:spPr>
            <a:xfrm>
              <a:off x="515437" y="1661348"/>
              <a:ext cx="445547" cy="369332"/>
            </a:xfrm>
            <a:prstGeom prst="rect">
              <a:avLst/>
            </a:prstGeom>
            <a:grpFill/>
          </p:spPr>
          <p:txBody>
            <a:bodyPr wrap="square" rtlCol="0">
              <a:spAutoFit/>
            </a:bodyPr>
            <a:lstStyle/>
            <a:p>
              <a:r>
                <a:rPr lang="en-US" b="1" dirty="0">
                  <a:solidFill>
                    <a:srgbClr val="FFFFFF"/>
                  </a:solidFill>
                </a:rPr>
                <a:t>3</a:t>
              </a:r>
            </a:p>
          </p:txBody>
        </p:sp>
      </p:grpSp>
    </p:spTree>
    <p:extLst>
      <p:ext uri="{BB962C8B-B14F-4D97-AF65-F5344CB8AC3E}">
        <p14:creationId xmlns:p14="http://schemas.microsoft.com/office/powerpoint/2010/main" val="42450986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4105"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ruta 17"/>
          <p:cNvSpPr txBox="1"/>
          <p:nvPr/>
        </p:nvSpPr>
        <p:spPr>
          <a:xfrm>
            <a:off x="2866744" y="2482740"/>
            <a:ext cx="3456384" cy="646327"/>
          </a:xfrm>
          <a:prstGeom prst="rect">
            <a:avLst/>
          </a:prstGeom>
          <a:solidFill>
            <a:srgbClr val="FFFFFF">
              <a:alpha val="80000"/>
            </a:srgbClr>
          </a:solidFill>
          <a:ln>
            <a:noFill/>
          </a:ln>
        </p:spPr>
        <p:txBody>
          <a:bodyPr wrap="square" lIns="91435" tIns="45718" rIns="91435" bIns="45718" rtlCol="0">
            <a:spAutoFit/>
          </a:bodyPr>
          <a:lstStyle/>
          <a:p>
            <a:r>
              <a:rPr lang="sv-SE" dirty="0" smtClean="0">
                <a:solidFill>
                  <a:srgbClr val="1F497D"/>
                </a:solidFill>
              </a:rPr>
              <a:t>Ring er kontaktperson på sjukhuset</a:t>
            </a:r>
          </a:p>
        </p:txBody>
      </p:sp>
      <p:sp>
        <p:nvSpPr>
          <p:cNvPr id="13" name="Title 12"/>
          <p:cNvSpPr>
            <a:spLocks noGrp="1"/>
          </p:cNvSpPr>
          <p:nvPr>
            <p:ph type="title"/>
          </p:nvPr>
        </p:nvSpPr>
        <p:spPr/>
        <p:txBody>
          <a:bodyPr/>
          <a:lstStyle/>
          <a:p>
            <a:r>
              <a:rPr lang="sv-SE" dirty="0" smtClean="0"/>
              <a:t>Support – vem ansvarar för vad?</a:t>
            </a:r>
            <a:endParaRPr lang="sv-SE" dirty="0"/>
          </a:p>
        </p:txBody>
      </p:sp>
      <p:sp>
        <p:nvSpPr>
          <p:cNvPr id="14" name="Content Placeholder 13"/>
          <p:cNvSpPr>
            <a:spLocks noGrp="1"/>
          </p:cNvSpPr>
          <p:nvPr>
            <p:ph idx="1"/>
          </p:nvPr>
        </p:nvSpPr>
        <p:spPr>
          <a:xfrm>
            <a:off x="395536" y="1417638"/>
            <a:ext cx="8398800" cy="4777011"/>
          </a:xfrm>
        </p:spPr>
        <p:txBody>
          <a:bodyPr/>
          <a:lstStyle/>
          <a:p>
            <a:pPr>
              <a:buNone/>
            </a:pPr>
            <a:r>
              <a:rPr lang="sv-SE" sz="1600" b="1" dirty="0"/>
              <a:t>	</a:t>
            </a:r>
            <a:endParaRPr lang="sv-SE" sz="1600" dirty="0"/>
          </a:p>
        </p:txBody>
      </p:sp>
      <p:sp>
        <p:nvSpPr>
          <p:cNvPr id="4" name="Platshållare för bildnummer 3"/>
          <p:cNvSpPr>
            <a:spLocks noGrp="1"/>
          </p:cNvSpPr>
          <p:nvPr>
            <p:ph type="sldNum" sz="quarter" idx="12"/>
          </p:nvPr>
        </p:nvSpPr>
        <p:spPr>
          <a:xfrm>
            <a:off x="6553200" y="7021525"/>
            <a:ext cx="2133600" cy="365125"/>
          </a:xfrm>
        </p:spPr>
        <p:txBody>
          <a:bodyPr/>
          <a:lstStyle/>
          <a:p>
            <a:fld id="{523AB868-074F-4CE9-A6E9-A247B98108C8}" type="slidenum">
              <a:rPr lang="sv-SE" smtClean="0">
                <a:solidFill>
                  <a:srgbClr val="C2C2BA"/>
                </a:solidFill>
              </a:rPr>
              <a:pPr/>
              <a:t>17</a:t>
            </a:fld>
            <a:endParaRPr lang="sv-SE" dirty="0">
              <a:solidFill>
                <a:srgbClr val="C2C2BA"/>
              </a:solidFill>
            </a:endParaRPr>
          </a:p>
        </p:txBody>
      </p:sp>
      <p:sp>
        <p:nvSpPr>
          <p:cNvPr id="5" name="TextBox 23"/>
          <p:cNvSpPr txBox="1"/>
          <p:nvPr/>
        </p:nvSpPr>
        <p:spPr>
          <a:xfrm>
            <a:off x="395537" y="3107549"/>
            <a:ext cx="3312368" cy="338550"/>
          </a:xfrm>
          <a:prstGeom prst="rect">
            <a:avLst/>
          </a:prstGeom>
          <a:solidFill>
            <a:srgbClr val="7030A0">
              <a:alpha val="80000"/>
            </a:srgbClr>
          </a:solidFill>
          <a:ln>
            <a:noFill/>
          </a:ln>
        </p:spPr>
        <p:txBody>
          <a:bodyPr wrap="square" lIns="91435" tIns="45718" rIns="91435" bIns="45718" rtlCol="0">
            <a:spAutoFit/>
          </a:bodyPr>
          <a:lstStyle/>
          <a:p>
            <a:pPr algn="ctr"/>
            <a:r>
              <a:rPr lang="sv-SE" sz="1600" b="1" dirty="0">
                <a:solidFill>
                  <a:srgbClr val="FFFFFF"/>
                </a:solidFill>
              </a:rPr>
              <a:t>Patient</a:t>
            </a:r>
          </a:p>
        </p:txBody>
      </p:sp>
      <p:sp>
        <p:nvSpPr>
          <p:cNvPr id="7" name="TextBox 70"/>
          <p:cNvSpPr txBox="1"/>
          <p:nvPr/>
        </p:nvSpPr>
        <p:spPr>
          <a:xfrm>
            <a:off x="6304080" y="3122173"/>
            <a:ext cx="2750063" cy="338550"/>
          </a:xfrm>
          <a:prstGeom prst="rect">
            <a:avLst/>
          </a:prstGeom>
          <a:solidFill>
            <a:srgbClr val="7030A0">
              <a:alpha val="80000"/>
            </a:srgbClr>
          </a:solidFill>
          <a:ln>
            <a:noFill/>
          </a:ln>
        </p:spPr>
        <p:txBody>
          <a:bodyPr wrap="square" lIns="91435" tIns="45718" rIns="91435" bIns="45718" rtlCol="0">
            <a:spAutoFit/>
          </a:bodyPr>
          <a:lstStyle/>
          <a:p>
            <a:pPr algn="ctr"/>
            <a:r>
              <a:rPr lang="sv-SE" sz="1600" b="1" dirty="0">
                <a:solidFill>
                  <a:srgbClr val="FFFFFF"/>
                </a:solidFill>
              </a:rPr>
              <a:t>Vårdpersonal</a:t>
            </a:r>
          </a:p>
        </p:txBody>
      </p:sp>
      <p:pic>
        <p:nvPicPr>
          <p:cNvPr id="9" name="Bildobjekt 1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187625" y="1815623"/>
            <a:ext cx="1617412" cy="1198433"/>
          </a:xfrm>
          <a:prstGeom prst="ellipse">
            <a:avLst/>
          </a:prstGeom>
          <a:effectLst>
            <a:outerShdw blurRad="50800" dist="38100" dir="2700000" algn="tl" rotWithShape="0">
              <a:prstClr val="black">
                <a:alpha val="40000"/>
              </a:prstClr>
            </a:outerShdw>
          </a:effectLst>
        </p:spPr>
      </p:pic>
      <p:pic>
        <p:nvPicPr>
          <p:cNvPr id="17" name="Picture 4" descr="http://www.bestdoctorsnetwork.com/wp-content/uploads/2014/11/doctor_teacher_group_2_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2038" y="1447887"/>
            <a:ext cx="2477781" cy="1580792"/>
          </a:xfrm>
          <a:prstGeom prst="ellipse">
            <a:avLst/>
          </a:prstGeom>
          <a:noFill/>
          <a:extLst>
            <a:ext uri="{909E8E84-426E-40DD-AFC4-6F175D3DCCD1}">
              <a14:hiddenFill xmlns:a14="http://schemas.microsoft.com/office/drawing/2010/main">
                <a:solidFill>
                  <a:srgbClr val="FFFFFF"/>
                </a:solidFill>
              </a14:hiddenFill>
            </a:ext>
          </a:extLst>
        </p:spPr>
      </p:pic>
      <p:sp>
        <p:nvSpPr>
          <p:cNvPr id="11" name="textruta 17"/>
          <p:cNvSpPr txBox="1"/>
          <p:nvPr/>
        </p:nvSpPr>
        <p:spPr>
          <a:xfrm>
            <a:off x="2520343" y="5296578"/>
            <a:ext cx="3960440" cy="1169547"/>
          </a:xfrm>
          <a:prstGeom prst="rect">
            <a:avLst/>
          </a:prstGeom>
          <a:solidFill>
            <a:srgbClr val="FFFFFF">
              <a:alpha val="80000"/>
            </a:srgbClr>
          </a:solidFill>
          <a:ln>
            <a:solidFill>
              <a:schemeClr val="accent1"/>
            </a:solidFill>
          </a:ln>
        </p:spPr>
        <p:txBody>
          <a:bodyPr wrap="square" lIns="91435" tIns="45718" rIns="91435" bIns="45718" rtlCol="0">
            <a:spAutoFit/>
          </a:bodyPr>
          <a:lstStyle/>
          <a:p>
            <a:pPr marL="285736" indent="-285736">
              <a:buFont typeface="Arial" panose="020B0604020202020204" pitchFamily="34" charset="0"/>
              <a:buChar char="•"/>
            </a:pPr>
            <a:r>
              <a:rPr lang="sv-SE" dirty="0" smtClean="0">
                <a:solidFill>
                  <a:srgbClr val="1F497D"/>
                </a:solidFill>
              </a:rPr>
              <a:t>Teknisk support för </a:t>
            </a:r>
            <a:r>
              <a:rPr lang="sv-SE" dirty="0" err="1" smtClean="0">
                <a:solidFill>
                  <a:srgbClr val="1F497D"/>
                </a:solidFill>
              </a:rPr>
              <a:t>appen</a:t>
            </a:r>
            <a:r>
              <a:rPr lang="sv-SE" dirty="0" smtClean="0">
                <a:solidFill>
                  <a:srgbClr val="1F497D"/>
                </a:solidFill>
              </a:rPr>
              <a:t> – </a:t>
            </a:r>
            <a:br>
              <a:rPr lang="sv-SE" dirty="0" smtClean="0">
                <a:solidFill>
                  <a:srgbClr val="1F497D"/>
                </a:solidFill>
              </a:rPr>
            </a:br>
            <a:r>
              <a:rPr lang="sv-SE" dirty="0" smtClean="0">
                <a:solidFill>
                  <a:srgbClr val="1F497D"/>
                </a:solidFill>
              </a:rPr>
              <a:t>kontakta Telia</a:t>
            </a:r>
            <a:br>
              <a:rPr lang="sv-SE" dirty="0" smtClean="0">
                <a:solidFill>
                  <a:srgbClr val="1F497D"/>
                </a:solidFill>
              </a:rPr>
            </a:br>
            <a:r>
              <a:rPr lang="sv-SE" sz="1600" dirty="0">
                <a:solidFill>
                  <a:prstClr val="black"/>
                </a:solidFill>
                <a:hlinkClick r:id="rId9"/>
              </a:rPr>
              <a:t>supporthomecare@supportcenter.se</a:t>
            </a:r>
            <a:r>
              <a:rPr lang="sv-SE" sz="1600" dirty="0">
                <a:solidFill>
                  <a:prstClr val="black"/>
                </a:solidFill>
              </a:rPr>
              <a:t/>
            </a:r>
            <a:br>
              <a:rPr lang="sv-SE" sz="1600" dirty="0">
                <a:solidFill>
                  <a:prstClr val="black"/>
                </a:solidFill>
              </a:rPr>
            </a:br>
            <a:r>
              <a:rPr lang="sv-SE" dirty="0">
                <a:solidFill>
                  <a:srgbClr val="1F497D"/>
                </a:solidFill>
              </a:rPr>
              <a:t>0771 - 19 20 </a:t>
            </a:r>
            <a:r>
              <a:rPr lang="sv-SE" dirty="0" smtClean="0">
                <a:solidFill>
                  <a:srgbClr val="1F497D"/>
                </a:solidFill>
              </a:rPr>
              <a:t>84</a:t>
            </a:r>
            <a:endParaRPr lang="sv-SE" dirty="0">
              <a:solidFill>
                <a:srgbClr val="1F497D"/>
              </a:solidFill>
            </a:endParaRPr>
          </a:p>
        </p:txBody>
      </p:sp>
      <p:sp>
        <p:nvSpPr>
          <p:cNvPr id="15" name="textruta 17"/>
          <p:cNvSpPr txBox="1"/>
          <p:nvPr/>
        </p:nvSpPr>
        <p:spPr>
          <a:xfrm>
            <a:off x="2866701" y="1957748"/>
            <a:ext cx="3380819" cy="369328"/>
          </a:xfrm>
          <a:prstGeom prst="rect">
            <a:avLst/>
          </a:prstGeom>
          <a:solidFill>
            <a:srgbClr val="FFFFFF">
              <a:alpha val="80000"/>
            </a:srgbClr>
          </a:solidFill>
          <a:ln>
            <a:noFill/>
          </a:ln>
        </p:spPr>
        <p:txBody>
          <a:bodyPr wrap="square" lIns="91435" tIns="45718" rIns="91435" bIns="45718" rtlCol="0">
            <a:spAutoFit/>
          </a:bodyPr>
          <a:lstStyle/>
          <a:p>
            <a:r>
              <a:rPr lang="sv-SE" dirty="0" smtClean="0">
                <a:solidFill>
                  <a:srgbClr val="1F497D"/>
                </a:solidFill>
              </a:rPr>
              <a:t>Frågor rörande sjukdom/sjukvård</a:t>
            </a:r>
          </a:p>
        </p:txBody>
      </p:sp>
      <p:cxnSp>
        <p:nvCxnSpPr>
          <p:cNvPr id="6" name="Straight Arrow Connector 58"/>
          <p:cNvCxnSpPr/>
          <p:nvPr/>
        </p:nvCxnSpPr>
        <p:spPr>
          <a:xfrm flipV="1">
            <a:off x="3059832" y="2414839"/>
            <a:ext cx="3024337" cy="2315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58"/>
          <p:cNvCxnSpPr/>
          <p:nvPr/>
        </p:nvCxnSpPr>
        <p:spPr>
          <a:xfrm>
            <a:off x="1994587" y="3653484"/>
            <a:ext cx="1281269" cy="137161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58"/>
          <p:cNvCxnSpPr/>
          <p:nvPr/>
        </p:nvCxnSpPr>
        <p:spPr>
          <a:xfrm flipH="1">
            <a:off x="6020309" y="3653483"/>
            <a:ext cx="1287995" cy="142320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ruta 17"/>
          <p:cNvSpPr txBox="1"/>
          <p:nvPr/>
        </p:nvSpPr>
        <p:spPr>
          <a:xfrm>
            <a:off x="1637696" y="4177554"/>
            <a:ext cx="2115240" cy="369328"/>
          </a:xfrm>
          <a:prstGeom prst="rect">
            <a:avLst/>
          </a:prstGeom>
          <a:solidFill>
            <a:srgbClr val="FFFFFF">
              <a:alpha val="80000"/>
            </a:srgbClr>
          </a:solidFill>
          <a:ln>
            <a:noFill/>
          </a:ln>
        </p:spPr>
        <p:txBody>
          <a:bodyPr wrap="square" lIns="91435" tIns="45718" rIns="91435" bIns="45718" rtlCol="0">
            <a:spAutoFit/>
          </a:bodyPr>
          <a:lstStyle/>
          <a:p>
            <a:r>
              <a:rPr lang="sv-SE" dirty="0" smtClean="0">
                <a:solidFill>
                  <a:srgbClr val="1F497D"/>
                </a:solidFill>
              </a:rPr>
              <a:t>Frågor kring </a:t>
            </a:r>
            <a:r>
              <a:rPr lang="sv-SE" dirty="0" err="1" smtClean="0">
                <a:solidFill>
                  <a:srgbClr val="1F497D"/>
                </a:solidFill>
              </a:rPr>
              <a:t>appen</a:t>
            </a:r>
            <a:endParaRPr lang="sv-SE" dirty="0" smtClean="0">
              <a:solidFill>
                <a:srgbClr val="1F497D"/>
              </a:solidFill>
            </a:endParaRPr>
          </a:p>
        </p:txBody>
      </p:sp>
      <p:sp>
        <p:nvSpPr>
          <p:cNvPr id="25" name="textruta 17"/>
          <p:cNvSpPr txBox="1"/>
          <p:nvPr/>
        </p:nvSpPr>
        <p:spPr>
          <a:xfrm>
            <a:off x="5596933" y="4177554"/>
            <a:ext cx="2115240" cy="369328"/>
          </a:xfrm>
          <a:prstGeom prst="rect">
            <a:avLst/>
          </a:prstGeom>
          <a:solidFill>
            <a:srgbClr val="FFFFFF">
              <a:alpha val="80000"/>
            </a:srgbClr>
          </a:solidFill>
          <a:ln>
            <a:noFill/>
          </a:ln>
        </p:spPr>
        <p:txBody>
          <a:bodyPr wrap="square" lIns="91435" tIns="45718" rIns="91435" bIns="45718" rtlCol="0">
            <a:spAutoFit/>
          </a:bodyPr>
          <a:lstStyle/>
          <a:p>
            <a:r>
              <a:rPr lang="sv-SE" dirty="0" smtClean="0">
                <a:solidFill>
                  <a:srgbClr val="1F497D"/>
                </a:solidFill>
              </a:rPr>
              <a:t>Frågor kring </a:t>
            </a:r>
            <a:r>
              <a:rPr lang="sv-SE" dirty="0" err="1" smtClean="0">
                <a:solidFill>
                  <a:srgbClr val="1F497D"/>
                </a:solidFill>
              </a:rPr>
              <a:t>appen</a:t>
            </a:r>
            <a:endParaRPr lang="sv-SE" dirty="0" smtClean="0">
              <a:solidFill>
                <a:srgbClr val="1F497D"/>
              </a:solidFill>
            </a:endParaRPr>
          </a:p>
        </p:txBody>
      </p:sp>
    </p:spTree>
    <p:extLst>
      <p:ext uri="{BB962C8B-B14F-4D97-AF65-F5344CB8AC3E}">
        <p14:creationId xmlns:p14="http://schemas.microsoft.com/office/powerpoint/2010/main" val="3154913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Hur kan e-hälsa optimera vården?</a:t>
            </a:r>
          </a:p>
        </p:txBody>
      </p:sp>
      <p:cxnSp>
        <p:nvCxnSpPr>
          <p:cNvPr id="4" name="Rak pil 3"/>
          <p:cNvCxnSpPr/>
          <p:nvPr/>
        </p:nvCxnSpPr>
        <p:spPr>
          <a:xfrm flipV="1">
            <a:off x="1073150" y="2092325"/>
            <a:ext cx="17463" cy="3398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Rak pil 4"/>
          <p:cNvCxnSpPr/>
          <p:nvPr/>
        </p:nvCxnSpPr>
        <p:spPr>
          <a:xfrm>
            <a:off x="1073150" y="5491163"/>
            <a:ext cx="76136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ruta 37"/>
          <p:cNvSpPr txBox="1">
            <a:spLocks noChangeArrowheads="1"/>
          </p:cNvSpPr>
          <p:nvPr/>
        </p:nvSpPr>
        <p:spPr bwMode="auto">
          <a:xfrm>
            <a:off x="414338" y="1997075"/>
            <a:ext cx="559769" cy="369332"/>
          </a:xfrm>
          <a:prstGeom prst="rect">
            <a:avLst/>
          </a:prstGeom>
          <a:noFill/>
          <a:ln w="9525">
            <a:noFill/>
            <a:miter lim="800000"/>
            <a:headEnd/>
            <a:tailEnd/>
          </a:ln>
        </p:spPr>
        <p:txBody>
          <a:bodyPr wrap="none">
            <a:spAutoFit/>
          </a:bodyPr>
          <a:lstStyle/>
          <a:p>
            <a:r>
              <a:rPr lang="sv-SE" dirty="0" smtClean="0">
                <a:solidFill>
                  <a:prstClr val="black"/>
                </a:solidFill>
              </a:rPr>
              <a:t>Hög</a:t>
            </a:r>
            <a:endParaRPr lang="sv-SE" dirty="0">
              <a:solidFill>
                <a:prstClr val="black"/>
              </a:solidFill>
            </a:endParaRPr>
          </a:p>
        </p:txBody>
      </p:sp>
      <p:sp>
        <p:nvSpPr>
          <p:cNvPr id="7" name="textruta 38"/>
          <p:cNvSpPr txBox="1">
            <a:spLocks noChangeArrowheads="1"/>
          </p:cNvSpPr>
          <p:nvPr/>
        </p:nvSpPr>
        <p:spPr bwMode="auto">
          <a:xfrm>
            <a:off x="457200" y="5011738"/>
            <a:ext cx="502061" cy="369332"/>
          </a:xfrm>
          <a:prstGeom prst="rect">
            <a:avLst/>
          </a:prstGeom>
          <a:noFill/>
          <a:ln w="9525">
            <a:noFill/>
            <a:miter lim="800000"/>
            <a:headEnd/>
            <a:tailEnd/>
          </a:ln>
        </p:spPr>
        <p:txBody>
          <a:bodyPr wrap="none">
            <a:spAutoFit/>
          </a:bodyPr>
          <a:lstStyle/>
          <a:p>
            <a:r>
              <a:rPr lang="sv-SE" dirty="0" smtClean="0">
                <a:solidFill>
                  <a:prstClr val="black"/>
                </a:solidFill>
              </a:rPr>
              <a:t>Låg</a:t>
            </a:r>
            <a:endParaRPr lang="sv-SE" dirty="0">
              <a:solidFill>
                <a:prstClr val="black"/>
              </a:solidFill>
            </a:endParaRPr>
          </a:p>
        </p:txBody>
      </p:sp>
      <p:sp>
        <p:nvSpPr>
          <p:cNvPr id="8" name="textruta 7"/>
          <p:cNvSpPr txBox="1"/>
          <p:nvPr/>
        </p:nvSpPr>
        <p:spPr>
          <a:xfrm>
            <a:off x="8119016" y="5614287"/>
            <a:ext cx="567784" cy="461665"/>
          </a:xfrm>
          <a:prstGeom prst="rect">
            <a:avLst/>
          </a:prstGeom>
          <a:noFill/>
        </p:spPr>
        <p:txBody>
          <a:bodyPr wrap="none" rtlCol="0">
            <a:spAutoFit/>
          </a:bodyPr>
          <a:lstStyle/>
          <a:p>
            <a:r>
              <a:rPr lang="sv-SE" sz="2400" dirty="0" smtClean="0">
                <a:solidFill>
                  <a:prstClr val="black"/>
                </a:solidFill>
              </a:rPr>
              <a:t>Tid</a:t>
            </a:r>
            <a:endParaRPr lang="sv-SE" sz="2400" dirty="0">
              <a:solidFill>
                <a:prstClr val="black"/>
              </a:solidFill>
            </a:endParaRPr>
          </a:p>
        </p:txBody>
      </p:sp>
      <p:cxnSp>
        <p:nvCxnSpPr>
          <p:cNvPr id="17" name="Rak 16"/>
          <p:cNvCxnSpPr/>
          <p:nvPr/>
        </p:nvCxnSpPr>
        <p:spPr>
          <a:xfrm>
            <a:off x="1111462" y="6243721"/>
            <a:ext cx="54652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1740459" y="6030580"/>
            <a:ext cx="954941" cy="369332"/>
          </a:xfrm>
          <a:prstGeom prst="rect">
            <a:avLst/>
          </a:prstGeom>
          <a:noFill/>
        </p:spPr>
        <p:txBody>
          <a:bodyPr wrap="none" rtlCol="0">
            <a:spAutoFit/>
          </a:bodyPr>
          <a:lstStyle/>
          <a:p>
            <a:r>
              <a:rPr lang="sv-SE" dirty="0" smtClean="0">
                <a:solidFill>
                  <a:prstClr val="black"/>
                </a:solidFill>
              </a:rPr>
              <a:t>Symtom</a:t>
            </a:r>
            <a:endParaRPr lang="sv-SE" dirty="0">
              <a:solidFill>
                <a:prstClr val="black"/>
              </a:solidFill>
            </a:endParaRPr>
          </a:p>
        </p:txBody>
      </p:sp>
      <p:cxnSp>
        <p:nvCxnSpPr>
          <p:cNvPr id="21" name="Rak 20"/>
          <p:cNvCxnSpPr/>
          <p:nvPr/>
        </p:nvCxnSpPr>
        <p:spPr>
          <a:xfrm>
            <a:off x="1090613" y="6580093"/>
            <a:ext cx="5465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ruta 21"/>
          <p:cNvSpPr txBox="1"/>
          <p:nvPr/>
        </p:nvSpPr>
        <p:spPr>
          <a:xfrm>
            <a:off x="1740459" y="6395427"/>
            <a:ext cx="1500283" cy="369332"/>
          </a:xfrm>
          <a:prstGeom prst="rect">
            <a:avLst/>
          </a:prstGeom>
          <a:noFill/>
        </p:spPr>
        <p:txBody>
          <a:bodyPr wrap="none" rtlCol="0">
            <a:spAutoFit/>
          </a:bodyPr>
          <a:lstStyle/>
          <a:p>
            <a:r>
              <a:rPr lang="sv-SE" dirty="0" err="1" smtClean="0">
                <a:solidFill>
                  <a:prstClr val="black"/>
                </a:solidFill>
              </a:rPr>
              <a:t>F-Kalprotektin</a:t>
            </a:r>
            <a:endParaRPr lang="sv-SE" dirty="0">
              <a:solidFill>
                <a:prstClr val="black"/>
              </a:solidFill>
            </a:endParaRPr>
          </a:p>
        </p:txBody>
      </p:sp>
      <p:sp>
        <p:nvSpPr>
          <p:cNvPr id="23" name="textruta 22"/>
          <p:cNvSpPr txBox="1"/>
          <p:nvPr/>
        </p:nvSpPr>
        <p:spPr>
          <a:xfrm>
            <a:off x="457200" y="2564904"/>
            <a:ext cx="553998" cy="2376263"/>
          </a:xfrm>
          <a:prstGeom prst="rect">
            <a:avLst/>
          </a:prstGeom>
          <a:noFill/>
        </p:spPr>
        <p:txBody>
          <a:bodyPr vert="vert270" wrap="square">
            <a:spAutoFit/>
          </a:bodyPr>
          <a:lstStyle/>
          <a:p>
            <a:pPr>
              <a:defRPr/>
            </a:pPr>
            <a:r>
              <a:rPr lang="sv-SE" sz="2400" dirty="0" smtClean="0">
                <a:solidFill>
                  <a:prstClr val="black"/>
                </a:solidFill>
              </a:rPr>
              <a:t>Sjukdomsaktivitet</a:t>
            </a:r>
            <a:endParaRPr lang="sv-SE" sz="2400" dirty="0">
              <a:solidFill>
                <a:prstClr val="black"/>
              </a:solidFill>
            </a:endParaRPr>
          </a:p>
        </p:txBody>
      </p:sp>
      <p:sp>
        <p:nvSpPr>
          <p:cNvPr id="20" name="textruta 19"/>
          <p:cNvSpPr txBox="1"/>
          <p:nvPr/>
        </p:nvSpPr>
        <p:spPr>
          <a:xfrm>
            <a:off x="1835696" y="5589240"/>
            <a:ext cx="405880" cy="369332"/>
          </a:xfrm>
          <a:prstGeom prst="rect">
            <a:avLst/>
          </a:prstGeom>
          <a:noFill/>
        </p:spPr>
        <p:txBody>
          <a:bodyPr wrap="none" rtlCol="0">
            <a:spAutoFit/>
          </a:bodyPr>
          <a:lstStyle/>
          <a:p>
            <a:r>
              <a:rPr lang="sv-SE" dirty="0" smtClean="0"/>
              <a:t>2v</a:t>
            </a:r>
            <a:endParaRPr lang="sv-SE" dirty="0"/>
          </a:p>
        </p:txBody>
      </p:sp>
      <p:sp>
        <p:nvSpPr>
          <p:cNvPr id="24" name="textruta 23"/>
          <p:cNvSpPr txBox="1"/>
          <p:nvPr/>
        </p:nvSpPr>
        <p:spPr>
          <a:xfrm>
            <a:off x="2339752" y="5589240"/>
            <a:ext cx="405880" cy="369332"/>
          </a:xfrm>
          <a:prstGeom prst="rect">
            <a:avLst/>
          </a:prstGeom>
          <a:noFill/>
        </p:spPr>
        <p:txBody>
          <a:bodyPr wrap="none" rtlCol="0">
            <a:spAutoFit/>
          </a:bodyPr>
          <a:lstStyle/>
          <a:p>
            <a:r>
              <a:rPr lang="sv-SE" dirty="0" smtClean="0"/>
              <a:t>4v</a:t>
            </a:r>
            <a:endParaRPr lang="sv-SE" dirty="0"/>
          </a:p>
        </p:txBody>
      </p:sp>
      <p:sp>
        <p:nvSpPr>
          <p:cNvPr id="26" name="textruta 25"/>
          <p:cNvSpPr txBox="1"/>
          <p:nvPr/>
        </p:nvSpPr>
        <p:spPr>
          <a:xfrm>
            <a:off x="3275856" y="5517232"/>
            <a:ext cx="405880" cy="369332"/>
          </a:xfrm>
          <a:prstGeom prst="rect">
            <a:avLst/>
          </a:prstGeom>
          <a:noFill/>
        </p:spPr>
        <p:txBody>
          <a:bodyPr wrap="none" rtlCol="0">
            <a:spAutoFit/>
          </a:bodyPr>
          <a:lstStyle/>
          <a:p>
            <a:r>
              <a:rPr lang="sv-SE" dirty="0" smtClean="0"/>
              <a:t>8v</a:t>
            </a:r>
            <a:endParaRPr lang="sv-SE" dirty="0"/>
          </a:p>
        </p:txBody>
      </p:sp>
      <p:sp>
        <p:nvSpPr>
          <p:cNvPr id="28" name="textruta 27"/>
          <p:cNvSpPr txBox="1"/>
          <p:nvPr/>
        </p:nvSpPr>
        <p:spPr>
          <a:xfrm>
            <a:off x="5004048" y="5517232"/>
            <a:ext cx="522900" cy="369332"/>
          </a:xfrm>
          <a:prstGeom prst="rect">
            <a:avLst/>
          </a:prstGeom>
          <a:noFill/>
        </p:spPr>
        <p:txBody>
          <a:bodyPr wrap="none" rtlCol="0">
            <a:spAutoFit/>
          </a:bodyPr>
          <a:lstStyle/>
          <a:p>
            <a:r>
              <a:rPr lang="sv-SE" dirty="0" smtClean="0"/>
              <a:t>26v</a:t>
            </a:r>
            <a:endParaRPr lang="sv-SE" dirty="0"/>
          </a:p>
        </p:txBody>
      </p:sp>
      <p:sp>
        <p:nvSpPr>
          <p:cNvPr id="29" name="textruta 28"/>
          <p:cNvSpPr txBox="1"/>
          <p:nvPr/>
        </p:nvSpPr>
        <p:spPr>
          <a:xfrm>
            <a:off x="6588224" y="5517232"/>
            <a:ext cx="522900" cy="369332"/>
          </a:xfrm>
          <a:prstGeom prst="rect">
            <a:avLst/>
          </a:prstGeom>
          <a:noFill/>
        </p:spPr>
        <p:txBody>
          <a:bodyPr wrap="none" rtlCol="0">
            <a:spAutoFit/>
          </a:bodyPr>
          <a:lstStyle/>
          <a:p>
            <a:r>
              <a:rPr lang="sv-SE" dirty="0" smtClean="0"/>
              <a:t>39v</a:t>
            </a:r>
            <a:endParaRPr lang="sv-SE" dirty="0"/>
          </a:p>
        </p:txBody>
      </p:sp>
      <p:cxnSp>
        <p:nvCxnSpPr>
          <p:cNvPr id="31" name="Rak 30"/>
          <p:cNvCxnSpPr/>
          <p:nvPr/>
        </p:nvCxnSpPr>
        <p:spPr>
          <a:xfrm>
            <a:off x="2051720" y="4221088"/>
            <a:ext cx="0" cy="681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ak 32"/>
          <p:cNvCxnSpPr/>
          <p:nvPr/>
        </p:nvCxnSpPr>
        <p:spPr>
          <a:xfrm>
            <a:off x="2555776" y="4725144"/>
            <a:ext cx="0" cy="681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Rak 33"/>
          <p:cNvCxnSpPr/>
          <p:nvPr/>
        </p:nvCxnSpPr>
        <p:spPr>
          <a:xfrm>
            <a:off x="3419872" y="4797152"/>
            <a:ext cx="0" cy="681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5220072" y="3501008"/>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a:off x="6660232" y="2420888"/>
            <a:ext cx="0" cy="681092"/>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ruta 37"/>
          <p:cNvSpPr txBox="1"/>
          <p:nvPr/>
        </p:nvSpPr>
        <p:spPr>
          <a:xfrm>
            <a:off x="1228725" y="1353661"/>
            <a:ext cx="2681375" cy="369332"/>
          </a:xfrm>
          <a:prstGeom prst="rect">
            <a:avLst/>
          </a:prstGeom>
          <a:solidFill>
            <a:srgbClr val="C00000"/>
          </a:solidFill>
        </p:spPr>
        <p:txBody>
          <a:bodyPr wrap="none" rtlCol="0">
            <a:spAutoFit/>
          </a:bodyPr>
          <a:lstStyle/>
          <a:p>
            <a:r>
              <a:rPr lang="sv-SE" dirty="0" smtClean="0">
                <a:solidFill>
                  <a:schemeClr val="bg1"/>
                </a:solidFill>
              </a:rPr>
              <a:t>Skov - effekt av insatt </a:t>
            </a:r>
            <a:r>
              <a:rPr lang="sv-SE" dirty="0" err="1" smtClean="0">
                <a:solidFill>
                  <a:schemeClr val="bg1"/>
                </a:solidFill>
              </a:rPr>
              <a:t>beh</a:t>
            </a:r>
            <a:r>
              <a:rPr lang="sv-SE" dirty="0" smtClean="0">
                <a:solidFill>
                  <a:schemeClr val="bg1"/>
                </a:solidFill>
              </a:rPr>
              <a:t>?</a:t>
            </a:r>
            <a:endParaRPr lang="sv-SE" dirty="0">
              <a:solidFill>
                <a:schemeClr val="bg1"/>
              </a:solidFill>
            </a:endParaRPr>
          </a:p>
        </p:txBody>
      </p:sp>
      <p:sp>
        <p:nvSpPr>
          <p:cNvPr id="39" name="textruta 38"/>
          <p:cNvSpPr txBox="1"/>
          <p:nvPr/>
        </p:nvSpPr>
        <p:spPr>
          <a:xfrm>
            <a:off x="4211960" y="1556792"/>
            <a:ext cx="4466031" cy="646331"/>
          </a:xfrm>
          <a:prstGeom prst="rect">
            <a:avLst/>
          </a:prstGeom>
          <a:solidFill>
            <a:schemeClr val="accent3">
              <a:lumMod val="75000"/>
            </a:schemeClr>
          </a:solidFill>
        </p:spPr>
        <p:txBody>
          <a:bodyPr wrap="none" rtlCol="0">
            <a:spAutoFit/>
          </a:bodyPr>
          <a:lstStyle/>
          <a:p>
            <a:r>
              <a:rPr lang="sv-SE" dirty="0" err="1" smtClean="0">
                <a:solidFill>
                  <a:schemeClr val="bg1"/>
                </a:solidFill>
              </a:rPr>
              <a:t>Remission</a:t>
            </a:r>
            <a:r>
              <a:rPr lang="sv-SE" dirty="0" smtClean="0">
                <a:solidFill>
                  <a:schemeClr val="bg1"/>
                </a:solidFill>
              </a:rPr>
              <a:t> – risk tidigt recidiv? Optimera </a:t>
            </a:r>
            <a:r>
              <a:rPr lang="sv-SE" dirty="0" err="1" smtClean="0">
                <a:solidFill>
                  <a:schemeClr val="bg1"/>
                </a:solidFill>
              </a:rPr>
              <a:t>beh</a:t>
            </a:r>
            <a:r>
              <a:rPr lang="sv-SE" dirty="0" smtClean="0">
                <a:solidFill>
                  <a:schemeClr val="bg1"/>
                </a:solidFill>
              </a:rPr>
              <a:t>?</a:t>
            </a:r>
          </a:p>
          <a:p>
            <a:r>
              <a:rPr lang="sv-SE" dirty="0" smtClean="0">
                <a:solidFill>
                  <a:schemeClr val="bg1"/>
                </a:solidFill>
              </a:rPr>
              <a:t>Fungerar det att sätt ut </a:t>
            </a:r>
            <a:r>
              <a:rPr lang="sv-SE" dirty="0" err="1" smtClean="0">
                <a:solidFill>
                  <a:schemeClr val="bg1"/>
                </a:solidFill>
              </a:rPr>
              <a:t>beh</a:t>
            </a:r>
            <a:r>
              <a:rPr lang="sv-SE" dirty="0" smtClean="0">
                <a:solidFill>
                  <a:schemeClr val="bg1"/>
                </a:solidFill>
              </a:rPr>
              <a:t>?</a:t>
            </a:r>
            <a:endParaRPr lang="sv-SE" dirty="0">
              <a:solidFill>
                <a:schemeClr val="bg1"/>
              </a:solidFill>
            </a:endParaRPr>
          </a:p>
        </p:txBody>
      </p:sp>
      <p:sp>
        <p:nvSpPr>
          <p:cNvPr id="40" name="textruta 39"/>
          <p:cNvSpPr txBox="1"/>
          <p:nvPr/>
        </p:nvSpPr>
        <p:spPr>
          <a:xfrm>
            <a:off x="5396061" y="6076746"/>
            <a:ext cx="3467231" cy="646331"/>
          </a:xfrm>
          <a:prstGeom prst="rect">
            <a:avLst/>
          </a:prstGeom>
          <a:solidFill>
            <a:schemeClr val="accent1">
              <a:lumMod val="75000"/>
            </a:schemeClr>
          </a:solidFill>
        </p:spPr>
        <p:txBody>
          <a:bodyPr wrap="none" rtlCol="0">
            <a:spAutoFit/>
          </a:bodyPr>
          <a:lstStyle/>
          <a:p>
            <a:r>
              <a:rPr lang="sv-SE" dirty="0" smtClean="0">
                <a:solidFill>
                  <a:schemeClr val="bg1"/>
                </a:solidFill>
              </a:rPr>
              <a:t>Egenvård – själv styra medicinering</a:t>
            </a:r>
          </a:p>
          <a:p>
            <a:r>
              <a:rPr lang="sv-SE" dirty="0" smtClean="0">
                <a:solidFill>
                  <a:schemeClr val="bg1"/>
                </a:solidFill>
              </a:rPr>
              <a:t> och utvärdera effekt</a:t>
            </a:r>
            <a:endParaRPr lang="sv-SE" dirty="0">
              <a:solidFill>
                <a:schemeClr val="bg1"/>
              </a:solidFill>
            </a:endParaRPr>
          </a:p>
        </p:txBody>
      </p:sp>
      <p:sp>
        <p:nvSpPr>
          <p:cNvPr id="41" name="Ned 40"/>
          <p:cNvSpPr/>
          <p:nvPr/>
        </p:nvSpPr>
        <p:spPr>
          <a:xfrm>
            <a:off x="1242716" y="1960688"/>
            <a:ext cx="242316" cy="68629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Frihandsfigur 48"/>
          <p:cNvSpPr/>
          <p:nvPr/>
        </p:nvSpPr>
        <p:spPr>
          <a:xfrm>
            <a:off x="1304925" y="2783867"/>
            <a:ext cx="7086600" cy="2614894"/>
          </a:xfrm>
          <a:custGeom>
            <a:avLst/>
            <a:gdLst>
              <a:gd name="connsiteX0" fmla="*/ 0 w 7086600"/>
              <a:gd name="connsiteY0" fmla="*/ 6958 h 2614894"/>
              <a:gd name="connsiteX1" fmla="*/ 200025 w 7086600"/>
              <a:gd name="connsiteY1" fmla="*/ 245083 h 2614894"/>
              <a:gd name="connsiteX2" fmla="*/ 523875 w 7086600"/>
              <a:gd name="connsiteY2" fmla="*/ 1616683 h 2614894"/>
              <a:gd name="connsiteX3" fmla="*/ 1104900 w 7086600"/>
              <a:gd name="connsiteY3" fmla="*/ 2312008 h 2614894"/>
              <a:gd name="connsiteX4" fmla="*/ 2305050 w 7086600"/>
              <a:gd name="connsiteY4" fmla="*/ 2445358 h 2614894"/>
              <a:gd name="connsiteX5" fmla="*/ 3581400 w 7086600"/>
              <a:gd name="connsiteY5" fmla="*/ 1302358 h 2614894"/>
              <a:gd name="connsiteX6" fmla="*/ 4238625 w 7086600"/>
              <a:gd name="connsiteY6" fmla="*/ 635608 h 2614894"/>
              <a:gd name="connsiteX7" fmla="*/ 4867275 w 7086600"/>
              <a:gd name="connsiteY7" fmla="*/ 1045183 h 2614894"/>
              <a:gd name="connsiteX8" fmla="*/ 5943600 w 7086600"/>
              <a:gd name="connsiteY8" fmla="*/ 2378683 h 2614894"/>
              <a:gd name="connsiteX9" fmla="*/ 7086600 w 7086600"/>
              <a:gd name="connsiteY9" fmla="*/ 2607283 h 261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6600" h="2614894">
                <a:moveTo>
                  <a:pt x="0" y="6958"/>
                </a:moveTo>
                <a:cubicBezTo>
                  <a:pt x="56356" y="-8123"/>
                  <a:pt x="112713" y="-23204"/>
                  <a:pt x="200025" y="245083"/>
                </a:cubicBezTo>
                <a:cubicBezTo>
                  <a:pt x="287337" y="513370"/>
                  <a:pt x="373063" y="1272196"/>
                  <a:pt x="523875" y="1616683"/>
                </a:cubicBezTo>
                <a:cubicBezTo>
                  <a:pt x="674687" y="1961170"/>
                  <a:pt x="808038" y="2173896"/>
                  <a:pt x="1104900" y="2312008"/>
                </a:cubicBezTo>
                <a:cubicBezTo>
                  <a:pt x="1401763" y="2450121"/>
                  <a:pt x="1892300" y="2613633"/>
                  <a:pt x="2305050" y="2445358"/>
                </a:cubicBezTo>
                <a:cubicBezTo>
                  <a:pt x="2717800" y="2277083"/>
                  <a:pt x="3259138" y="1603983"/>
                  <a:pt x="3581400" y="1302358"/>
                </a:cubicBezTo>
                <a:cubicBezTo>
                  <a:pt x="3903662" y="1000733"/>
                  <a:pt x="4024313" y="678470"/>
                  <a:pt x="4238625" y="635608"/>
                </a:cubicBezTo>
                <a:cubicBezTo>
                  <a:pt x="4452937" y="592746"/>
                  <a:pt x="4583112" y="754670"/>
                  <a:pt x="4867275" y="1045183"/>
                </a:cubicBezTo>
                <a:cubicBezTo>
                  <a:pt x="5151438" y="1335696"/>
                  <a:pt x="5573713" y="2118333"/>
                  <a:pt x="5943600" y="2378683"/>
                </a:cubicBezTo>
                <a:cubicBezTo>
                  <a:pt x="6313487" y="2639033"/>
                  <a:pt x="6700043" y="2623158"/>
                  <a:pt x="7086600" y="260728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Ned 50"/>
          <p:cNvSpPr/>
          <p:nvPr/>
        </p:nvSpPr>
        <p:spPr>
          <a:xfrm>
            <a:off x="5371797" y="2380833"/>
            <a:ext cx="242316" cy="686294"/>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Frihandsfigur 51"/>
          <p:cNvSpPr/>
          <p:nvPr/>
        </p:nvSpPr>
        <p:spPr>
          <a:xfrm>
            <a:off x="5476875" y="2542823"/>
            <a:ext cx="2305050" cy="876652"/>
          </a:xfrm>
          <a:custGeom>
            <a:avLst/>
            <a:gdLst>
              <a:gd name="connsiteX0" fmla="*/ 0 w 2305050"/>
              <a:gd name="connsiteY0" fmla="*/ 876652 h 876652"/>
              <a:gd name="connsiteX1" fmla="*/ 638175 w 2305050"/>
              <a:gd name="connsiteY1" fmla="*/ 143227 h 876652"/>
              <a:gd name="connsiteX2" fmla="*/ 1152525 w 2305050"/>
              <a:gd name="connsiteY2" fmla="*/ 9877 h 876652"/>
              <a:gd name="connsiteX3" fmla="*/ 2305050 w 2305050"/>
              <a:gd name="connsiteY3" fmla="*/ 9877 h 876652"/>
              <a:gd name="connsiteX4" fmla="*/ 2305050 w 2305050"/>
              <a:gd name="connsiteY4" fmla="*/ 9877 h 876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50" h="876652">
                <a:moveTo>
                  <a:pt x="0" y="876652"/>
                </a:moveTo>
                <a:cubicBezTo>
                  <a:pt x="223044" y="582170"/>
                  <a:pt x="446088" y="287689"/>
                  <a:pt x="638175" y="143227"/>
                </a:cubicBezTo>
                <a:cubicBezTo>
                  <a:pt x="830262" y="-1235"/>
                  <a:pt x="874713" y="32102"/>
                  <a:pt x="1152525" y="9877"/>
                </a:cubicBezTo>
                <a:cubicBezTo>
                  <a:pt x="1430337" y="-12348"/>
                  <a:pt x="2305050" y="9877"/>
                  <a:pt x="2305050" y="9877"/>
                </a:cubicBezTo>
                <a:lnTo>
                  <a:pt x="2305050" y="9877"/>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Frihandsfigur 52"/>
          <p:cNvSpPr/>
          <p:nvPr/>
        </p:nvSpPr>
        <p:spPr>
          <a:xfrm>
            <a:off x="5220072" y="2636912"/>
            <a:ext cx="3003426" cy="2491228"/>
          </a:xfrm>
          <a:custGeom>
            <a:avLst/>
            <a:gdLst>
              <a:gd name="connsiteX0" fmla="*/ 0 w 2286000"/>
              <a:gd name="connsiteY0" fmla="*/ 1591711 h 1591711"/>
              <a:gd name="connsiteX1" fmla="*/ 790575 w 2286000"/>
              <a:gd name="connsiteY1" fmla="*/ 458236 h 1591711"/>
              <a:gd name="connsiteX2" fmla="*/ 1200150 w 2286000"/>
              <a:gd name="connsiteY2" fmla="*/ 58186 h 1591711"/>
              <a:gd name="connsiteX3" fmla="*/ 2286000 w 2286000"/>
              <a:gd name="connsiteY3" fmla="*/ 10561 h 1591711"/>
            </a:gdLst>
            <a:ahLst/>
            <a:cxnLst>
              <a:cxn ang="0">
                <a:pos x="connsiteX0" y="connsiteY0"/>
              </a:cxn>
              <a:cxn ang="0">
                <a:pos x="connsiteX1" y="connsiteY1"/>
              </a:cxn>
              <a:cxn ang="0">
                <a:pos x="connsiteX2" y="connsiteY2"/>
              </a:cxn>
              <a:cxn ang="0">
                <a:pos x="connsiteX3" y="connsiteY3"/>
              </a:cxn>
            </a:cxnLst>
            <a:rect l="l" t="t" r="r" b="b"/>
            <a:pathLst>
              <a:path w="2286000" h="1591711">
                <a:moveTo>
                  <a:pt x="0" y="1591711"/>
                </a:moveTo>
                <a:cubicBezTo>
                  <a:pt x="295275" y="1152767"/>
                  <a:pt x="590550" y="713823"/>
                  <a:pt x="790575" y="458236"/>
                </a:cubicBezTo>
                <a:cubicBezTo>
                  <a:pt x="990600" y="202648"/>
                  <a:pt x="950912" y="132799"/>
                  <a:pt x="1200150" y="58186"/>
                </a:cubicBezTo>
                <a:cubicBezTo>
                  <a:pt x="1449388" y="-16427"/>
                  <a:pt x="1867694" y="-2933"/>
                  <a:pt x="2286000" y="10561"/>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Frihandsfigur 43"/>
          <p:cNvSpPr/>
          <p:nvPr/>
        </p:nvSpPr>
        <p:spPr>
          <a:xfrm>
            <a:off x="1358537" y="2730137"/>
            <a:ext cx="7040880" cy="2460171"/>
          </a:xfrm>
          <a:custGeom>
            <a:avLst/>
            <a:gdLst>
              <a:gd name="connsiteX0" fmla="*/ 0 w 7040880"/>
              <a:gd name="connsiteY0" fmla="*/ 0 h 2460171"/>
              <a:gd name="connsiteX1" fmla="*/ 209006 w 7040880"/>
              <a:gd name="connsiteY1" fmla="*/ 169817 h 2460171"/>
              <a:gd name="connsiteX2" fmla="*/ 378823 w 7040880"/>
              <a:gd name="connsiteY2" fmla="*/ 822960 h 2460171"/>
              <a:gd name="connsiteX3" fmla="*/ 613954 w 7040880"/>
              <a:gd name="connsiteY3" fmla="*/ 1763486 h 2460171"/>
              <a:gd name="connsiteX4" fmla="*/ 1332412 w 7040880"/>
              <a:gd name="connsiteY4" fmla="*/ 2312126 h 2460171"/>
              <a:gd name="connsiteX5" fmla="*/ 2782389 w 7040880"/>
              <a:gd name="connsiteY5" fmla="*/ 2442754 h 2460171"/>
              <a:gd name="connsiteX6" fmla="*/ 7040880 w 7040880"/>
              <a:gd name="connsiteY6" fmla="*/ 2416629 h 2460171"/>
              <a:gd name="connsiteX7" fmla="*/ 7040880 w 7040880"/>
              <a:gd name="connsiteY7" fmla="*/ 2416629 h 246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0" h="2460171">
                <a:moveTo>
                  <a:pt x="0" y="0"/>
                </a:moveTo>
                <a:cubicBezTo>
                  <a:pt x="72934" y="16328"/>
                  <a:pt x="145869" y="32657"/>
                  <a:pt x="209006" y="169817"/>
                </a:cubicBezTo>
                <a:cubicBezTo>
                  <a:pt x="272143" y="306977"/>
                  <a:pt x="311332" y="557349"/>
                  <a:pt x="378823" y="822960"/>
                </a:cubicBezTo>
                <a:cubicBezTo>
                  <a:pt x="446314" y="1088571"/>
                  <a:pt x="455023" y="1515292"/>
                  <a:pt x="613954" y="1763486"/>
                </a:cubicBezTo>
                <a:cubicBezTo>
                  <a:pt x="772886" y="2011680"/>
                  <a:pt x="971006" y="2198915"/>
                  <a:pt x="1332412" y="2312126"/>
                </a:cubicBezTo>
                <a:cubicBezTo>
                  <a:pt x="1693818" y="2425337"/>
                  <a:pt x="1830978" y="2425337"/>
                  <a:pt x="2782389" y="2442754"/>
                </a:cubicBezTo>
                <a:cubicBezTo>
                  <a:pt x="3733800" y="2460171"/>
                  <a:pt x="7040880" y="2416629"/>
                  <a:pt x="7040880" y="2416629"/>
                </a:cubicBezTo>
                <a:lnTo>
                  <a:pt x="7040880" y="2416629"/>
                </a:lnTo>
              </a:path>
            </a:pathLst>
          </a:custGeom>
          <a:ln w="28575">
            <a:solidFill>
              <a:srgbClr val="385D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0015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200" dirty="0" smtClean="0"/>
              <a:t>Resultat av den tekniska piloten på Telia-</a:t>
            </a:r>
            <a:r>
              <a:rPr lang="sv-SE" sz="3200" dirty="0" err="1" smtClean="0"/>
              <a:t>appen</a:t>
            </a:r>
            <a:endParaRPr lang="sv-SE" dirty="0"/>
          </a:p>
        </p:txBody>
      </p:sp>
      <p:sp>
        <p:nvSpPr>
          <p:cNvPr id="3" name="Content Placeholder 2"/>
          <p:cNvSpPr>
            <a:spLocks noGrp="1"/>
          </p:cNvSpPr>
          <p:nvPr>
            <p:ph idx="1"/>
          </p:nvPr>
        </p:nvSpPr>
        <p:spPr/>
        <p:txBody>
          <a:bodyPr>
            <a:normAutofit fontScale="92500" lnSpcReduction="20000"/>
          </a:bodyPr>
          <a:lstStyle/>
          <a:p>
            <a:pPr marL="457177" indent="-457177">
              <a:buFont typeface="+mj-lt"/>
              <a:buAutoNum type="arabicPeriod"/>
            </a:pPr>
            <a:r>
              <a:rPr lang="sv-SE" dirty="0"/>
              <a:t>Informationsmaterialet fungerar till samtliga målgrupper:</a:t>
            </a:r>
          </a:p>
          <a:p>
            <a:pPr marL="914354" lvl="1" indent="-457177">
              <a:buFont typeface="+mj-lt"/>
              <a:buAutoNum type="alphaLcPeriod"/>
            </a:pPr>
            <a:r>
              <a:rPr lang="sv-SE" dirty="0"/>
              <a:t>Dels för patienter</a:t>
            </a:r>
          </a:p>
          <a:p>
            <a:pPr marL="914354" lvl="1" indent="-457177">
              <a:buFont typeface="+mj-lt"/>
              <a:buAutoNum type="alphaLcPeriod"/>
            </a:pPr>
            <a:r>
              <a:rPr lang="sv-SE" dirty="0"/>
              <a:t>Dels för </a:t>
            </a:r>
            <a:r>
              <a:rPr lang="sv-SE" dirty="0" smtClean="0"/>
              <a:t>vårdgivare</a:t>
            </a:r>
          </a:p>
          <a:p>
            <a:pPr marL="457177" indent="-457177">
              <a:buFont typeface="+mj-lt"/>
              <a:buAutoNum type="arabicPeriod"/>
            </a:pPr>
            <a:r>
              <a:rPr lang="sv-SE" dirty="0" smtClean="0"/>
              <a:t>Kommunikation</a:t>
            </a:r>
            <a:r>
              <a:rPr lang="sv-SE" dirty="0"/>
              <a:t>* fungerar mellan systemets ingående delar:</a:t>
            </a:r>
          </a:p>
          <a:p>
            <a:pPr marL="914354" lvl="1" indent="-457177">
              <a:buFont typeface="+mj-lt"/>
              <a:buAutoNum type="alphaLcPeriod"/>
            </a:pPr>
            <a:r>
              <a:rPr lang="sv-SE" dirty="0"/>
              <a:t>SWIBREG – Telia HomeCare – </a:t>
            </a:r>
            <a:r>
              <a:rPr lang="sv-SE" dirty="0" err="1"/>
              <a:t>IBDoc</a:t>
            </a:r>
            <a:r>
              <a:rPr lang="sv-SE" dirty="0"/>
              <a:t> </a:t>
            </a:r>
          </a:p>
          <a:p>
            <a:pPr marL="914354" lvl="1" indent="-457177">
              <a:buFont typeface="+mj-lt"/>
              <a:buAutoNum type="alphaLcPeriod"/>
            </a:pPr>
            <a:r>
              <a:rPr lang="sv-SE" dirty="0"/>
              <a:t>Både för </a:t>
            </a:r>
            <a:r>
              <a:rPr lang="sv-SE" dirty="0" err="1"/>
              <a:t>iOS</a:t>
            </a:r>
            <a:r>
              <a:rPr lang="sv-SE" dirty="0"/>
              <a:t> (iPhone) och </a:t>
            </a:r>
            <a:r>
              <a:rPr lang="sv-SE" dirty="0" smtClean="0"/>
              <a:t>Android</a:t>
            </a:r>
            <a:br>
              <a:rPr lang="sv-SE" dirty="0" smtClean="0"/>
            </a:br>
            <a:endParaRPr lang="sv-SE" i="1" dirty="0" smtClean="0"/>
          </a:p>
          <a:p>
            <a:pPr marL="0" indent="0">
              <a:buNone/>
            </a:pPr>
            <a:r>
              <a:rPr lang="sv-SE" sz="1800" i="1" dirty="0"/>
              <a:t>*Med kommunikation menas:</a:t>
            </a:r>
          </a:p>
          <a:p>
            <a:pPr lvl="1"/>
            <a:r>
              <a:rPr lang="sv-SE" sz="1400" i="1" dirty="0"/>
              <a:t>Beställning går iväg från SWIBREG</a:t>
            </a:r>
          </a:p>
          <a:p>
            <a:pPr lvl="1"/>
            <a:r>
              <a:rPr lang="sv-SE" sz="1400" i="1" dirty="0"/>
              <a:t>Resultat av </a:t>
            </a:r>
            <a:r>
              <a:rPr lang="sv-SE" sz="1400" i="1" dirty="0" err="1"/>
              <a:t>kalprotektintest</a:t>
            </a:r>
            <a:r>
              <a:rPr lang="sv-SE" sz="1400" i="1" dirty="0"/>
              <a:t> registreras i SWIBREG</a:t>
            </a:r>
          </a:p>
          <a:p>
            <a:pPr lvl="1"/>
            <a:r>
              <a:rPr lang="sv-SE" sz="1400" i="1" dirty="0"/>
              <a:t>Resultat av formulär </a:t>
            </a:r>
            <a:r>
              <a:rPr lang="sv-SE" sz="1400" i="1" dirty="0" smtClean="0"/>
              <a:t>med symtomregistrering och Short </a:t>
            </a:r>
            <a:r>
              <a:rPr lang="sv-SE" sz="1400" i="1" dirty="0"/>
              <a:t>Health </a:t>
            </a:r>
            <a:r>
              <a:rPr lang="sv-SE" sz="1400" i="1" dirty="0" err="1"/>
              <a:t>Scale</a:t>
            </a:r>
            <a:r>
              <a:rPr lang="sv-SE" sz="1400" i="1" dirty="0"/>
              <a:t> registreras i SWIBREG </a:t>
            </a:r>
          </a:p>
        </p:txBody>
      </p:sp>
      <p:sp>
        <p:nvSpPr>
          <p:cNvPr id="4" name="Slide Number Placeholder 3"/>
          <p:cNvSpPr>
            <a:spLocks noGrp="1"/>
          </p:cNvSpPr>
          <p:nvPr>
            <p:ph type="sldNum" sz="quarter" idx="12"/>
          </p:nvPr>
        </p:nvSpPr>
        <p:spPr/>
        <p:txBody>
          <a:bodyPr/>
          <a:lstStyle/>
          <a:p>
            <a:fld id="{523AB868-074F-4CE9-A6E9-A247B98108C8}" type="slidenum">
              <a:rPr lang="sv-SE" smtClean="0">
                <a:solidFill>
                  <a:srgbClr val="C2C2BA"/>
                </a:solidFill>
              </a:rPr>
              <a:pPr/>
              <a:t>19</a:t>
            </a:fld>
            <a:endParaRPr lang="sv-SE" dirty="0">
              <a:solidFill>
                <a:srgbClr val="C2C2BA"/>
              </a:solidFill>
            </a:endParaRPr>
          </a:p>
        </p:txBody>
      </p:sp>
    </p:spTree>
    <p:extLst>
      <p:ext uri="{BB962C8B-B14F-4D97-AF65-F5344CB8AC3E}">
        <p14:creationId xmlns:p14="http://schemas.microsoft.com/office/powerpoint/2010/main" val="2394464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latin typeface="Arial" panose="020B0604020202020204" pitchFamily="34" charset="0"/>
                <a:cs typeface="Arial" panose="020B0604020202020204" pitchFamily="34" charset="0"/>
              </a:rPr>
              <a:t>”</a:t>
            </a:r>
            <a:r>
              <a:rPr lang="sv-SE" dirty="0" err="1" smtClean="0">
                <a:latin typeface="Arial" panose="020B0604020202020204" pitchFamily="34" charset="0"/>
                <a:cs typeface="Arial" panose="020B0604020202020204" pitchFamily="34" charset="0"/>
              </a:rPr>
              <a:t>Treat</a:t>
            </a:r>
            <a:r>
              <a:rPr lang="sv-SE" dirty="0" smtClean="0">
                <a:latin typeface="Arial" panose="020B0604020202020204" pitchFamily="34" charset="0"/>
                <a:cs typeface="Arial" panose="020B0604020202020204" pitchFamily="34" charset="0"/>
              </a:rPr>
              <a:t> </a:t>
            </a:r>
            <a:r>
              <a:rPr lang="sv-SE" dirty="0" err="1" smtClean="0">
                <a:latin typeface="Arial" panose="020B0604020202020204" pitchFamily="34" charset="0"/>
                <a:cs typeface="Arial" panose="020B0604020202020204" pitchFamily="34" charset="0"/>
              </a:rPr>
              <a:t>to</a:t>
            </a:r>
            <a:r>
              <a:rPr lang="sv-SE" dirty="0" smtClean="0">
                <a:latin typeface="Arial" panose="020B0604020202020204" pitchFamily="34" charset="0"/>
                <a:cs typeface="Arial" panose="020B0604020202020204" pitchFamily="34" charset="0"/>
              </a:rPr>
              <a:t> </a:t>
            </a:r>
            <a:r>
              <a:rPr lang="sv-SE" dirty="0" err="1" smtClean="0">
                <a:latin typeface="Arial" panose="020B0604020202020204" pitchFamily="34" charset="0"/>
                <a:cs typeface="Arial" panose="020B0604020202020204" pitchFamily="34" charset="0"/>
              </a:rPr>
              <a:t>target</a:t>
            </a:r>
            <a:r>
              <a:rPr lang="sv-SE" dirty="0" smtClean="0">
                <a:latin typeface="Arial" panose="020B0604020202020204" pitchFamily="34" charset="0"/>
                <a:cs typeface="Arial" panose="020B0604020202020204" pitchFamily="34" charset="0"/>
              </a:rPr>
              <a:t>” och ”Tight </a:t>
            </a:r>
            <a:r>
              <a:rPr lang="sv-SE" dirty="0" err="1" smtClean="0">
                <a:latin typeface="Arial" panose="020B0604020202020204" pitchFamily="34" charset="0"/>
                <a:cs typeface="Arial" panose="020B0604020202020204" pitchFamily="34" charset="0"/>
              </a:rPr>
              <a:t>control</a:t>
            </a:r>
            <a:r>
              <a:rPr lang="sv-SE" dirty="0" smtClean="0">
                <a:latin typeface="Arial" panose="020B0604020202020204" pitchFamily="34" charset="0"/>
                <a:cs typeface="Arial" panose="020B0604020202020204" pitchFamily="34" charset="0"/>
              </a:rPr>
              <a:t>”</a:t>
            </a:r>
            <a:endParaRPr lang="sv-SE" dirty="0"/>
          </a:p>
        </p:txBody>
      </p:sp>
      <p:sp>
        <p:nvSpPr>
          <p:cNvPr id="3" name="Ellips 2"/>
          <p:cNvSpPr/>
          <p:nvPr/>
        </p:nvSpPr>
        <p:spPr>
          <a:xfrm>
            <a:off x="73976" y="2804944"/>
            <a:ext cx="2234064" cy="221422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t>Problem</a:t>
            </a:r>
            <a:endParaRPr lang="sv-SE" sz="3200" dirty="0"/>
          </a:p>
        </p:txBody>
      </p:sp>
      <p:sp>
        <p:nvSpPr>
          <p:cNvPr id="5" name="Rektangel 4"/>
          <p:cNvSpPr/>
          <p:nvPr/>
        </p:nvSpPr>
        <p:spPr>
          <a:xfrm>
            <a:off x="2308040" y="5019164"/>
            <a:ext cx="4431904"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t>Kontroller</a:t>
            </a:r>
            <a:endParaRPr lang="sv-SE" sz="3200" dirty="0"/>
          </a:p>
        </p:txBody>
      </p:sp>
      <p:sp>
        <p:nvSpPr>
          <p:cNvPr id="6" name="Rektangel 5"/>
          <p:cNvSpPr/>
          <p:nvPr/>
        </p:nvSpPr>
        <p:spPr>
          <a:xfrm>
            <a:off x="2308040" y="1890544"/>
            <a:ext cx="4431904"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t>Åtgärder</a:t>
            </a:r>
            <a:endParaRPr lang="sv-SE" sz="3200" dirty="0"/>
          </a:p>
        </p:txBody>
      </p:sp>
      <p:cxnSp>
        <p:nvCxnSpPr>
          <p:cNvPr id="9" name="Rak pil 8"/>
          <p:cNvCxnSpPr/>
          <p:nvPr/>
        </p:nvCxnSpPr>
        <p:spPr>
          <a:xfrm>
            <a:off x="2488528" y="3870960"/>
            <a:ext cx="4176464"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Ellips 12"/>
          <p:cNvSpPr/>
          <p:nvPr/>
        </p:nvSpPr>
        <p:spPr>
          <a:xfrm>
            <a:off x="6739944" y="2804944"/>
            <a:ext cx="2234064" cy="221422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t>Mål</a:t>
            </a:r>
            <a:endParaRPr lang="sv-SE" sz="3200" dirty="0"/>
          </a:p>
        </p:txBody>
      </p:sp>
    </p:spTree>
    <p:extLst>
      <p:ext uri="{BB962C8B-B14F-4D97-AF65-F5344CB8AC3E}">
        <p14:creationId xmlns:p14="http://schemas.microsoft.com/office/powerpoint/2010/main" val="529640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1177.se</a:t>
            </a:r>
            <a:endParaRPr lang="sv-SE" dirty="0"/>
          </a:p>
        </p:txBody>
      </p:sp>
      <p:sp>
        <p:nvSpPr>
          <p:cNvPr id="3" name="Platshållare för innehåll 2"/>
          <p:cNvSpPr>
            <a:spLocks noGrp="1"/>
          </p:cNvSpPr>
          <p:nvPr>
            <p:ph idx="1"/>
          </p:nvPr>
        </p:nvSpPr>
        <p:spPr>
          <a:xfrm>
            <a:off x="457200" y="1600200"/>
            <a:ext cx="4834880" cy="5069160"/>
          </a:xfrm>
        </p:spPr>
        <p:txBody>
          <a:bodyPr>
            <a:normAutofit fontScale="85000" lnSpcReduction="20000"/>
          </a:bodyPr>
          <a:lstStyle/>
          <a:p>
            <a:r>
              <a:rPr lang="sv-SE" dirty="0"/>
              <a:t>Ens landsting och klinik måste vara </a:t>
            </a:r>
            <a:r>
              <a:rPr lang="sv-SE" dirty="0" smtClean="0"/>
              <a:t>ansluten till 1177</a:t>
            </a:r>
            <a:endParaRPr lang="sv-SE" dirty="0"/>
          </a:p>
          <a:p>
            <a:r>
              <a:rPr lang="sv-SE" dirty="0" smtClean="0"/>
              <a:t>Aktiveras från SWIBREG</a:t>
            </a:r>
          </a:p>
          <a:p>
            <a:r>
              <a:rPr lang="sv-SE" dirty="0" smtClean="0"/>
              <a:t>Påminnelse via mail eller SMS att besvara formulär</a:t>
            </a:r>
          </a:p>
          <a:p>
            <a:r>
              <a:rPr lang="sv-SE" dirty="0" smtClean="0"/>
              <a:t>Både inför kontakt och monitorering enligt rutinuppföljning</a:t>
            </a:r>
          </a:p>
          <a:p>
            <a:r>
              <a:rPr lang="sv-SE" dirty="0" smtClean="0"/>
              <a:t>Logga in i 1177.se med </a:t>
            </a:r>
            <a:r>
              <a:rPr lang="sv-SE" dirty="0" err="1" smtClean="0"/>
              <a:t>bankid</a:t>
            </a:r>
            <a:endParaRPr lang="sv-SE" dirty="0" smtClean="0"/>
          </a:p>
          <a:p>
            <a:r>
              <a:rPr lang="sv-SE" dirty="0" smtClean="0"/>
              <a:t>Patienten besvarar enkäten </a:t>
            </a:r>
          </a:p>
          <a:p>
            <a:r>
              <a:rPr lang="sv-SE" dirty="0"/>
              <a:t>Uppgifter som kommit till SWIBREG måste kvitteras av </a:t>
            </a:r>
            <a:r>
              <a:rPr lang="sv-SE" dirty="0" err="1"/>
              <a:t>ssk</a:t>
            </a:r>
            <a:r>
              <a:rPr lang="sv-SE" dirty="0"/>
              <a:t> eller läkare</a:t>
            </a:r>
          </a:p>
          <a:p>
            <a:endParaRPr lang="sv-SE" dirty="0"/>
          </a:p>
        </p:txBody>
      </p:sp>
      <p:grpSp>
        <p:nvGrpSpPr>
          <p:cNvPr id="4" name="Grupp 9"/>
          <p:cNvGrpSpPr/>
          <p:nvPr/>
        </p:nvGrpSpPr>
        <p:grpSpPr>
          <a:xfrm>
            <a:off x="5580112" y="1600200"/>
            <a:ext cx="3312368" cy="4853136"/>
            <a:chOff x="3444240" y="2082800"/>
            <a:chExt cx="1513840" cy="1920240"/>
          </a:xfrm>
        </p:grpSpPr>
        <p:pic>
          <p:nvPicPr>
            <p:cNvPr id="5" name="Bildobjekt 4"/>
            <p:cNvPicPr>
              <a:picLocks noChangeAspect="1"/>
            </p:cNvPicPr>
            <p:nvPr/>
          </p:nvPicPr>
          <p:blipFill rotWithShape="1">
            <a:blip r:embed="rId2" cstate="print"/>
            <a:srcRect l="18994" t="13947" r="57363" b="32712"/>
            <a:stretch/>
          </p:blipFill>
          <p:spPr>
            <a:xfrm>
              <a:off x="3444240" y="2082800"/>
              <a:ext cx="1513840" cy="1920240"/>
            </a:xfrm>
            <a:prstGeom prst="rect">
              <a:avLst/>
            </a:prstGeom>
          </p:spPr>
        </p:pic>
        <p:pic>
          <p:nvPicPr>
            <p:cNvPr id="6" name="Bildobjekt 5"/>
            <p:cNvPicPr>
              <a:picLocks noChangeAspect="1"/>
            </p:cNvPicPr>
            <p:nvPr/>
          </p:nvPicPr>
          <p:blipFill rotWithShape="1">
            <a:blip r:embed="rId2" cstate="print"/>
            <a:srcRect l="57907" t="40323" r="24403" b="32019"/>
            <a:stretch/>
          </p:blipFill>
          <p:spPr>
            <a:xfrm>
              <a:off x="3637001" y="2742425"/>
              <a:ext cx="1321079" cy="1161237"/>
            </a:xfrm>
            <a:prstGeom prst="rect">
              <a:avLst/>
            </a:prstGeom>
          </p:spPr>
        </p:pic>
      </p:grpSp>
    </p:spTree>
    <p:extLst>
      <p:ext uri="{BB962C8B-B14F-4D97-AF65-F5344CB8AC3E}">
        <p14:creationId xmlns:p14="http://schemas.microsoft.com/office/powerpoint/2010/main" val="2563371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6">
              <a:lumMod val="75000"/>
            </a:schemeClr>
          </a:solidFill>
        </p:spPr>
        <p:txBody>
          <a:bodyPr/>
          <a:lstStyle/>
          <a:p>
            <a:r>
              <a:rPr lang="sv-SE" dirty="0" smtClean="0">
                <a:solidFill>
                  <a:schemeClr val="bg1"/>
                </a:solidFill>
              </a:rPr>
              <a:t>Kontroller</a:t>
            </a:r>
            <a:endParaRPr lang="sv-SE" dirty="0">
              <a:solidFill>
                <a:schemeClr val="bg1"/>
              </a:solidFill>
            </a:endParaRPr>
          </a:p>
        </p:txBody>
      </p:sp>
      <p:sp>
        <p:nvSpPr>
          <p:cNvPr id="3" name="Platshållare för innehåll 2"/>
          <p:cNvSpPr>
            <a:spLocks noGrp="1"/>
          </p:cNvSpPr>
          <p:nvPr>
            <p:ph idx="1"/>
          </p:nvPr>
        </p:nvSpPr>
        <p:spPr/>
        <p:txBody>
          <a:bodyPr/>
          <a:lstStyle/>
          <a:p>
            <a:r>
              <a:rPr lang="sv-SE" dirty="0" smtClean="0"/>
              <a:t>Uppföljning av datakvalitet</a:t>
            </a:r>
          </a:p>
          <a:p>
            <a:endParaRPr lang="sv-SE" dirty="0"/>
          </a:p>
        </p:txBody>
      </p:sp>
      <p:pic>
        <p:nvPicPr>
          <p:cNvPr id="4" name="Platshållare för innehåll 3"/>
          <p:cNvPicPr>
            <a:picLocks noChangeAspect="1"/>
          </p:cNvPicPr>
          <p:nvPr/>
        </p:nvPicPr>
        <p:blipFill rotWithShape="1">
          <a:blip r:embed="rId2"/>
          <a:srcRect l="803" t="13360" r="32110" b="13454"/>
          <a:stretch/>
        </p:blipFill>
        <p:spPr>
          <a:xfrm>
            <a:off x="1115616" y="2348880"/>
            <a:ext cx="6992595" cy="428879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 kan vi börja med </a:t>
            </a:r>
            <a:r>
              <a:rPr lang="sv-SE" dirty="0" err="1" smtClean="0"/>
              <a:t>apparna</a:t>
            </a:r>
            <a:r>
              <a:rPr lang="sv-SE" dirty="0" smtClean="0"/>
              <a:t>?</a:t>
            </a:r>
            <a:endParaRPr lang="sv-SE" dirty="0"/>
          </a:p>
        </p:txBody>
      </p:sp>
      <p:sp>
        <p:nvSpPr>
          <p:cNvPr id="3" name="Platshållare för innehåll 2"/>
          <p:cNvSpPr>
            <a:spLocks noGrp="1"/>
          </p:cNvSpPr>
          <p:nvPr>
            <p:ph idx="1"/>
          </p:nvPr>
        </p:nvSpPr>
        <p:spPr>
          <a:xfrm>
            <a:off x="457200" y="1600200"/>
            <a:ext cx="4402832" cy="4525963"/>
          </a:xfrm>
        </p:spPr>
        <p:txBody>
          <a:bodyPr>
            <a:normAutofit fontScale="92500"/>
          </a:bodyPr>
          <a:lstStyle/>
          <a:p>
            <a:r>
              <a:rPr lang="sv-SE" dirty="0" smtClean="0"/>
              <a:t>Funktion för Telia-</a:t>
            </a:r>
            <a:r>
              <a:rPr lang="sv-SE" dirty="0" err="1" smtClean="0"/>
              <a:t>appen</a:t>
            </a:r>
            <a:r>
              <a:rPr lang="sv-SE" dirty="0" smtClean="0"/>
              <a:t> är klar</a:t>
            </a:r>
          </a:p>
          <a:p>
            <a:r>
              <a:rPr lang="sv-SE" dirty="0" smtClean="0"/>
              <a:t>Avtal mellan Telia och varje landsting</a:t>
            </a:r>
          </a:p>
          <a:p>
            <a:r>
              <a:rPr lang="sv-SE" dirty="0" smtClean="0"/>
              <a:t>Telia kommer att kontakta varje landsting</a:t>
            </a:r>
          </a:p>
          <a:p>
            <a:r>
              <a:rPr lang="sv-SE" dirty="0" smtClean="0"/>
              <a:t>Månadsavgift per användare står klinikerna för</a:t>
            </a:r>
          </a:p>
          <a:p>
            <a:endParaRPr lang="sv-SE" dirty="0"/>
          </a:p>
        </p:txBody>
      </p:sp>
      <p:sp>
        <p:nvSpPr>
          <p:cNvPr id="4" name="Freeform 48"/>
          <p:cNvSpPr>
            <a:spLocks/>
          </p:cNvSpPr>
          <p:nvPr/>
        </p:nvSpPr>
        <p:spPr bwMode="auto">
          <a:xfrm>
            <a:off x="4961574" y="1784391"/>
            <a:ext cx="3619949" cy="3839699"/>
          </a:xfrm>
          <a:custGeom>
            <a:avLst/>
            <a:gdLst>
              <a:gd name="T0" fmla="*/ 231 w 231"/>
              <a:gd name="T1" fmla="*/ 79 h 217"/>
              <a:gd name="T2" fmla="*/ 121 w 231"/>
              <a:gd name="T3" fmla="*/ 2 h 217"/>
              <a:gd name="T4" fmla="*/ 116 w 231"/>
              <a:gd name="T5" fmla="*/ 0 h 217"/>
              <a:gd name="T6" fmla="*/ 110 w 231"/>
              <a:gd name="T7" fmla="*/ 2 h 217"/>
              <a:gd name="T8" fmla="*/ 1 w 231"/>
              <a:gd name="T9" fmla="*/ 80 h 217"/>
              <a:gd name="T10" fmla="*/ 0 w 231"/>
              <a:gd name="T11" fmla="*/ 211 h 217"/>
              <a:gd name="T12" fmla="*/ 7 w 231"/>
              <a:gd name="T13" fmla="*/ 217 h 217"/>
              <a:gd name="T14" fmla="*/ 82 w 231"/>
              <a:gd name="T15" fmla="*/ 217 h 217"/>
              <a:gd name="T16" fmla="*/ 82 w 231"/>
              <a:gd name="T17" fmla="*/ 108 h 217"/>
              <a:gd name="T18" fmla="*/ 150 w 231"/>
              <a:gd name="T19" fmla="*/ 108 h 217"/>
              <a:gd name="T20" fmla="*/ 150 w 231"/>
              <a:gd name="T21" fmla="*/ 217 h 217"/>
              <a:gd name="T22" fmla="*/ 224 w 231"/>
              <a:gd name="T23" fmla="*/ 217 h 217"/>
              <a:gd name="T24" fmla="*/ 231 w 231"/>
              <a:gd name="T25" fmla="*/ 211 h 217"/>
              <a:gd name="T26" fmla="*/ 231 w 231"/>
              <a:gd name="T27" fmla="*/ 79 h 217"/>
              <a:gd name="connsiteX0" fmla="*/ 10000 w 10000"/>
              <a:gd name="connsiteY0" fmla="*/ 3641 h 10000"/>
              <a:gd name="connsiteX1" fmla="*/ 5238 w 10000"/>
              <a:gd name="connsiteY1" fmla="*/ 92 h 10000"/>
              <a:gd name="connsiteX2" fmla="*/ 5022 w 10000"/>
              <a:gd name="connsiteY2" fmla="*/ 0 h 10000"/>
              <a:gd name="connsiteX3" fmla="*/ 4762 w 10000"/>
              <a:gd name="connsiteY3" fmla="*/ 92 h 10000"/>
              <a:gd name="connsiteX4" fmla="*/ 43 w 10000"/>
              <a:gd name="connsiteY4" fmla="*/ 3687 h 10000"/>
              <a:gd name="connsiteX5" fmla="*/ 0 w 10000"/>
              <a:gd name="connsiteY5" fmla="*/ 9724 h 10000"/>
              <a:gd name="connsiteX6" fmla="*/ 303 w 10000"/>
              <a:gd name="connsiteY6" fmla="*/ 10000 h 10000"/>
              <a:gd name="connsiteX7" fmla="*/ 3550 w 10000"/>
              <a:gd name="connsiteY7" fmla="*/ 10000 h 10000"/>
              <a:gd name="connsiteX8" fmla="*/ 6494 w 10000"/>
              <a:gd name="connsiteY8" fmla="*/ 4977 h 10000"/>
              <a:gd name="connsiteX9" fmla="*/ 6494 w 10000"/>
              <a:gd name="connsiteY9" fmla="*/ 10000 h 10000"/>
              <a:gd name="connsiteX10" fmla="*/ 9697 w 10000"/>
              <a:gd name="connsiteY10" fmla="*/ 10000 h 10000"/>
              <a:gd name="connsiteX11" fmla="*/ 10000 w 10000"/>
              <a:gd name="connsiteY11" fmla="*/ 9724 h 10000"/>
              <a:gd name="connsiteX12" fmla="*/ 10000 w 10000"/>
              <a:gd name="connsiteY12" fmla="*/ 3641 h 10000"/>
              <a:gd name="connsiteX0" fmla="*/ 10000 w 10000"/>
              <a:gd name="connsiteY0" fmla="*/ 3641 h 10000"/>
              <a:gd name="connsiteX1" fmla="*/ 5238 w 10000"/>
              <a:gd name="connsiteY1" fmla="*/ 92 h 10000"/>
              <a:gd name="connsiteX2" fmla="*/ 5022 w 10000"/>
              <a:gd name="connsiteY2" fmla="*/ 0 h 10000"/>
              <a:gd name="connsiteX3" fmla="*/ 4762 w 10000"/>
              <a:gd name="connsiteY3" fmla="*/ 92 h 10000"/>
              <a:gd name="connsiteX4" fmla="*/ 43 w 10000"/>
              <a:gd name="connsiteY4" fmla="*/ 3687 h 10000"/>
              <a:gd name="connsiteX5" fmla="*/ 0 w 10000"/>
              <a:gd name="connsiteY5" fmla="*/ 9724 h 10000"/>
              <a:gd name="connsiteX6" fmla="*/ 303 w 10000"/>
              <a:gd name="connsiteY6" fmla="*/ 10000 h 10000"/>
              <a:gd name="connsiteX7" fmla="*/ 3550 w 10000"/>
              <a:gd name="connsiteY7" fmla="*/ 10000 h 10000"/>
              <a:gd name="connsiteX8" fmla="*/ 6494 w 10000"/>
              <a:gd name="connsiteY8" fmla="*/ 10000 h 10000"/>
              <a:gd name="connsiteX9" fmla="*/ 9697 w 10000"/>
              <a:gd name="connsiteY9" fmla="*/ 10000 h 10000"/>
              <a:gd name="connsiteX10" fmla="*/ 10000 w 10000"/>
              <a:gd name="connsiteY10" fmla="*/ 9724 h 10000"/>
              <a:gd name="connsiteX11" fmla="*/ 10000 w 10000"/>
              <a:gd name="connsiteY11" fmla="*/ 3641 h 10000"/>
              <a:gd name="connsiteX0" fmla="*/ 10000 w 10000"/>
              <a:gd name="connsiteY0" fmla="*/ 3641 h 10000"/>
              <a:gd name="connsiteX1" fmla="*/ 5238 w 10000"/>
              <a:gd name="connsiteY1" fmla="*/ 92 h 10000"/>
              <a:gd name="connsiteX2" fmla="*/ 5022 w 10000"/>
              <a:gd name="connsiteY2" fmla="*/ 0 h 10000"/>
              <a:gd name="connsiteX3" fmla="*/ 4762 w 10000"/>
              <a:gd name="connsiteY3" fmla="*/ 92 h 10000"/>
              <a:gd name="connsiteX4" fmla="*/ 43 w 10000"/>
              <a:gd name="connsiteY4" fmla="*/ 3687 h 10000"/>
              <a:gd name="connsiteX5" fmla="*/ 0 w 10000"/>
              <a:gd name="connsiteY5" fmla="*/ 9724 h 10000"/>
              <a:gd name="connsiteX6" fmla="*/ 303 w 10000"/>
              <a:gd name="connsiteY6" fmla="*/ 10000 h 10000"/>
              <a:gd name="connsiteX7" fmla="*/ 3550 w 10000"/>
              <a:gd name="connsiteY7" fmla="*/ 10000 h 10000"/>
              <a:gd name="connsiteX8" fmla="*/ 9697 w 10000"/>
              <a:gd name="connsiteY8" fmla="*/ 10000 h 10000"/>
              <a:gd name="connsiteX9" fmla="*/ 10000 w 10000"/>
              <a:gd name="connsiteY9" fmla="*/ 9724 h 10000"/>
              <a:gd name="connsiteX10" fmla="*/ 10000 w 10000"/>
              <a:gd name="connsiteY10" fmla="*/ 3641 h 10000"/>
              <a:gd name="connsiteX0" fmla="*/ 10000 w 10000"/>
              <a:gd name="connsiteY0" fmla="*/ 3641 h 10000"/>
              <a:gd name="connsiteX1" fmla="*/ 5238 w 10000"/>
              <a:gd name="connsiteY1" fmla="*/ 92 h 10000"/>
              <a:gd name="connsiteX2" fmla="*/ 5022 w 10000"/>
              <a:gd name="connsiteY2" fmla="*/ 0 h 10000"/>
              <a:gd name="connsiteX3" fmla="*/ 4762 w 10000"/>
              <a:gd name="connsiteY3" fmla="*/ 92 h 10000"/>
              <a:gd name="connsiteX4" fmla="*/ 43 w 10000"/>
              <a:gd name="connsiteY4" fmla="*/ 3687 h 10000"/>
              <a:gd name="connsiteX5" fmla="*/ 0 w 10000"/>
              <a:gd name="connsiteY5" fmla="*/ 9724 h 10000"/>
              <a:gd name="connsiteX6" fmla="*/ 303 w 10000"/>
              <a:gd name="connsiteY6" fmla="*/ 10000 h 10000"/>
              <a:gd name="connsiteX7" fmla="*/ 9697 w 10000"/>
              <a:gd name="connsiteY7" fmla="*/ 10000 h 10000"/>
              <a:gd name="connsiteX8" fmla="*/ 10000 w 10000"/>
              <a:gd name="connsiteY8" fmla="*/ 9724 h 10000"/>
              <a:gd name="connsiteX9" fmla="*/ 10000 w 10000"/>
              <a:gd name="connsiteY9" fmla="*/ 36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10000" y="3641"/>
                </a:moveTo>
                <a:lnTo>
                  <a:pt x="5238" y="92"/>
                </a:lnTo>
                <a:cubicBezTo>
                  <a:pt x="5195" y="46"/>
                  <a:pt x="5108" y="0"/>
                  <a:pt x="5022" y="0"/>
                </a:cubicBezTo>
                <a:cubicBezTo>
                  <a:pt x="4935" y="0"/>
                  <a:pt x="4848" y="46"/>
                  <a:pt x="4762" y="92"/>
                </a:cubicBezTo>
                <a:lnTo>
                  <a:pt x="43" y="3687"/>
                </a:lnTo>
                <a:cubicBezTo>
                  <a:pt x="29" y="5699"/>
                  <a:pt x="14" y="7712"/>
                  <a:pt x="0" y="9724"/>
                </a:cubicBezTo>
                <a:cubicBezTo>
                  <a:pt x="0" y="9862"/>
                  <a:pt x="173" y="10000"/>
                  <a:pt x="303" y="10000"/>
                </a:cubicBezTo>
                <a:lnTo>
                  <a:pt x="9697" y="10000"/>
                </a:lnTo>
                <a:cubicBezTo>
                  <a:pt x="9870" y="10000"/>
                  <a:pt x="10000" y="9862"/>
                  <a:pt x="10000" y="9724"/>
                </a:cubicBezTo>
                <a:lnTo>
                  <a:pt x="10000" y="3641"/>
                </a:lnTo>
                <a:close/>
              </a:path>
            </a:pathLst>
          </a:custGeom>
          <a:noFill/>
          <a:ln w="57150">
            <a:solidFill>
              <a:schemeClr val="accent3"/>
            </a:solidFill>
          </a:ln>
          <a:extLst/>
        </p:spPr>
        <p:txBody>
          <a:bodyPr/>
          <a:lstStyle/>
          <a:p>
            <a:pPr defTabSz="913763">
              <a:defRPr/>
            </a:pPr>
            <a:endParaRPr lang="en-US">
              <a:solidFill>
                <a:srgbClr val="000000"/>
              </a:solidFill>
              <a:cs typeface="Arial" pitchFamily="34" charset="0"/>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141" y="3505186"/>
            <a:ext cx="951115" cy="191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006" y="2903955"/>
            <a:ext cx="513001" cy="51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653" y="3505185"/>
            <a:ext cx="1059709" cy="191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2916128"/>
            <a:ext cx="513001" cy="51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Toalett"/>
          <p:cNvPicPr>
            <a:picLocks noChangeAspect="1" noChangeArrowheads="1"/>
          </p:cNvPicPr>
          <p:nvPr/>
        </p:nvPicPr>
        <p:blipFill>
          <a:blip r:embed="rId6" cstate="print">
            <a:extLst>
              <a:ext uri="{28A0092B-C50C-407E-A947-70E740481C1C}">
                <a14:useLocalDpi xmlns:a14="http://schemas.microsoft.com/office/drawing/2010/main" val="0"/>
              </a:ext>
            </a:extLst>
          </a:blip>
          <a:srcRect l="12961" r="8961"/>
          <a:stretch>
            <a:fillRect/>
          </a:stretch>
        </p:blipFill>
        <p:spPr bwMode="auto">
          <a:xfrm>
            <a:off x="7294600" y="3767301"/>
            <a:ext cx="1183280" cy="165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70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 kan vi börja med 1177.se?</a:t>
            </a:r>
            <a:endParaRPr lang="sv-SE" dirty="0"/>
          </a:p>
        </p:txBody>
      </p:sp>
      <p:sp>
        <p:nvSpPr>
          <p:cNvPr id="3" name="Platshållare för innehåll 2"/>
          <p:cNvSpPr>
            <a:spLocks noGrp="1"/>
          </p:cNvSpPr>
          <p:nvPr>
            <p:ph idx="1"/>
          </p:nvPr>
        </p:nvSpPr>
        <p:spPr>
          <a:xfrm>
            <a:off x="457200" y="1600200"/>
            <a:ext cx="4546848" cy="4525963"/>
          </a:xfrm>
        </p:spPr>
        <p:txBody>
          <a:bodyPr>
            <a:normAutofit fontScale="85000" lnSpcReduction="20000"/>
          </a:bodyPr>
          <a:lstStyle/>
          <a:p>
            <a:r>
              <a:rPr lang="sv-SE" dirty="0" err="1" smtClean="0"/>
              <a:t>Inera</a:t>
            </a:r>
            <a:r>
              <a:rPr lang="sv-SE" dirty="0" smtClean="0"/>
              <a:t> ansvarar för funktionaliteten på 1177.se</a:t>
            </a:r>
          </a:p>
          <a:p>
            <a:r>
              <a:rPr lang="sv-SE" dirty="0" smtClean="0"/>
              <a:t>Tekniska avtal med </a:t>
            </a:r>
            <a:r>
              <a:rPr lang="sv-SE" dirty="0" err="1" smtClean="0"/>
              <a:t>Inera</a:t>
            </a:r>
            <a:r>
              <a:rPr lang="sv-SE" dirty="0" smtClean="0"/>
              <a:t> är klara – hur funktionaliteten för SWIBREG skall se ut</a:t>
            </a:r>
          </a:p>
          <a:p>
            <a:r>
              <a:rPr lang="sv-SE" dirty="0" smtClean="0"/>
              <a:t>Health solutions skall utveckla </a:t>
            </a:r>
            <a:r>
              <a:rPr lang="sv-SE" dirty="0"/>
              <a:t>signeringsfunktion</a:t>
            </a:r>
          </a:p>
          <a:p>
            <a:r>
              <a:rPr lang="sv-SE" dirty="0"/>
              <a:t>På enkäten står egna kliniken som avsändare</a:t>
            </a:r>
          </a:p>
          <a:p>
            <a:r>
              <a:rPr lang="sv-SE" dirty="0" smtClean="0"/>
              <a:t>Kostnaden står SWIBREG för</a:t>
            </a:r>
          </a:p>
          <a:p>
            <a:r>
              <a:rPr lang="sv-SE" dirty="0" smtClean="0"/>
              <a:t>Förhoppningsvis sker lansering om 6-12 månader</a:t>
            </a:r>
          </a:p>
          <a:p>
            <a:endParaRPr lang="sv-SE" dirty="0"/>
          </a:p>
        </p:txBody>
      </p:sp>
      <p:grpSp>
        <p:nvGrpSpPr>
          <p:cNvPr id="4" name="Grupp 9"/>
          <p:cNvGrpSpPr/>
          <p:nvPr/>
        </p:nvGrpSpPr>
        <p:grpSpPr>
          <a:xfrm>
            <a:off x="5724128" y="1600200"/>
            <a:ext cx="3168352" cy="4421088"/>
            <a:chOff x="3444240" y="2082800"/>
            <a:chExt cx="1513840" cy="1920240"/>
          </a:xfrm>
        </p:grpSpPr>
        <p:pic>
          <p:nvPicPr>
            <p:cNvPr id="5" name="Bildobjekt 4"/>
            <p:cNvPicPr>
              <a:picLocks noChangeAspect="1"/>
            </p:cNvPicPr>
            <p:nvPr/>
          </p:nvPicPr>
          <p:blipFill rotWithShape="1">
            <a:blip r:embed="rId2" cstate="print"/>
            <a:srcRect l="18994" t="13947" r="57363" b="32712"/>
            <a:stretch/>
          </p:blipFill>
          <p:spPr>
            <a:xfrm>
              <a:off x="3444240" y="2082800"/>
              <a:ext cx="1513840" cy="1920240"/>
            </a:xfrm>
            <a:prstGeom prst="rect">
              <a:avLst/>
            </a:prstGeom>
          </p:spPr>
        </p:pic>
        <p:pic>
          <p:nvPicPr>
            <p:cNvPr id="6" name="Bildobjekt 5"/>
            <p:cNvPicPr>
              <a:picLocks noChangeAspect="1"/>
            </p:cNvPicPr>
            <p:nvPr/>
          </p:nvPicPr>
          <p:blipFill rotWithShape="1">
            <a:blip r:embed="rId2" cstate="print"/>
            <a:srcRect l="57907" t="40323" r="24403" b="32019"/>
            <a:stretch/>
          </p:blipFill>
          <p:spPr>
            <a:xfrm>
              <a:off x="3637001" y="2742425"/>
              <a:ext cx="1321079" cy="1161237"/>
            </a:xfrm>
            <a:prstGeom prst="rect">
              <a:avLst/>
            </a:prstGeom>
          </p:spPr>
        </p:pic>
      </p:grpSp>
    </p:spTree>
    <p:extLst>
      <p:ext uri="{BB962C8B-B14F-4D97-AF65-F5344CB8AC3E}">
        <p14:creationId xmlns:p14="http://schemas.microsoft.com/office/powerpoint/2010/main" val="1255704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0" y="1052736"/>
            <a:ext cx="9144000" cy="4968551"/>
          </a:xfrm>
          <a:prstGeom prst="rect">
            <a:avLst/>
          </a:prstGeom>
        </p:spPr>
      </p:pic>
      <p:sp>
        <p:nvSpPr>
          <p:cNvPr id="3" name="Rektangel 2"/>
          <p:cNvSpPr/>
          <p:nvPr/>
        </p:nvSpPr>
        <p:spPr>
          <a:xfrm>
            <a:off x="42091" y="289012"/>
            <a:ext cx="9128014" cy="954107"/>
          </a:xfrm>
          <a:prstGeom prst="rect">
            <a:avLst/>
          </a:prstGeom>
        </p:spPr>
        <p:txBody>
          <a:bodyPr wrap="square">
            <a:spAutoFit/>
          </a:bodyPr>
          <a:lstStyle/>
          <a:p>
            <a:r>
              <a:rPr lang="sv-SE" sz="3200" b="1" dirty="0">
                <a:solidFill>
                  <a:srgbClr val="0000FF"/>
                </a:solidFill>
              </a:rPr>
              <a:t>Bästa möjliga hälsa för personer med IBD                                            </a:t>
            </a:r>
            <a:r>
              <a:rPr lang="sv-SE" sz="2400" b="1" dirty="0" smtClean="0">
                <a:solidFill>
                  <a:srgbClr val="0000FF"/>
                </a:solidFill>
              </a:rPr>
              <a:t>          </a:t>
            </a:r>
            <a:endParaRPr lang="sv-SE" sz="2400" dirty="0">
              <a:solidFill>
                <a:srgbClr val="0000FF"/>
              </a:solidFill>
            </a:endParaRPr>
          </a:p>
          <a:p>
            <a:r>
              <a:rPr lang="sv-SE" sz="2400" dirty="0">
                <a:solidFill>
                  <a:srgbClr val="0000FF"/>
                </a:solidFill>
              </a:rPr>
              <a:t>Tillgänglighet, delaktighet, kontinuitet och optimalt resursutnyttjande</a:t>
            </a:r>
          </a:p>
        </p:txBody>
      </p:sp>
      <p:sp>
        <p:nvSpPr>
          <p:cNvPr id="4" name="textruta 3"/>
          <p:cNvSpPr txBox="1"/>
          <p:nvPr/>
        </p:nvSpPr>
        <p:spPr>
          <a:xfrm>
            <a:off x="3131840" y="6407576"/>
            <a:ext cx="5850576" cy="369332"/>
          </a:xfrm>
          <a:prstGeom prst="rect">
            <a:avLst/>
          </a:prstGeom>
          <a:noFill/>
        </p:spPr>
        <p:txBody>
          <a:bodyPr wrap="none" rtlCol="0">
            <a:spAutoFit/>
          </a:bodyPr>
          <a:lstStyle/>
          <a:p>
            <a:r>
              <a:rPr lang="sv-SE" dirty="0" smtClean="0"/>
              <a:t>                                   Framtaget av svenska IBD 2020-gruppen  </a:t>
            </a:r>
            <a:endParaRPr lang="sv-SE" dirty="0"/>
          </a:p>
        </p:txBody>
      </p:sp>
    </p:spTree>
    <p:extLst>
      <p:ext uri="{BB962C8B-B14F-4D97-AF65-F5344CB8AC3E}">
        <p14:creationId xmlns:p14="http://schemas.microsoft.com/office/powerpoint/2010/main" val="2532590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p:nvPr/>
        </p:nvPicPr>
        <p:blipFill rotWithShape="1">
          <a:blip r:embed="rId3" cstate="print"/>
          <a:srcRect l="1544" t="14111" r="37169" b="5819"/>
          <a:stretch/>
        </p:blipFill>
        <p:spPr bwMode="auto">
          <a:xfrm>
            <a:off x="431800" y="457200"/>
            <a:ext cx="8178800" cy="6311900"/>
          </a:xfrm>
          <a:prstGeom prst="rect">
            <a:avLst/>
          </a:prstGeom>
          <a:noFill/>
          <a:ln>
            <a:noFill/>
          </a:ln>
          <a:extLst>
            <a:ext uri="{53640926-AAD7-44D8-BBD7-CCE9431645EC}">
              <a14:shadowObscured xmlns:a14="http://schemas.microsoft.com/office/drawing/2010/main"/>
            </a:ext>
          </a:extLst>
        </p:spPr>
      </p:pic>
      <p:sp>
        <p:nvSpPr>
          <p:cNvPr id="3" name="textruta 2"/>
          <p:cNvSpPr txBox="1"/>
          <p:nvPr/>
        </p:nvSpPr>
        <p:spPr>
          <a:xfrm>
            <a:off x="6804246" y="2744403"/>
            <a:ext cx="2016224" cy="369332"/>
          </a:xfrm>
          <a:prstGeom prst="rect">
            <a:avLst/>
          </a:prstGeom>
          <a:noFill/>
        </p:spPr>
        <p:txBody>
          <a:bodyPr wrap="square" rtlCol="0">
            <a:spAutoFit/>
          </a:bodyPr>
          <a:lstStyle/>
          <a:p>
            <a:endParaRPr lang="sv-SE" dirty="0">
              <a:solidFill>
                <a:srgbClr val="292934"/>
              </a:solidFill>
            </a:endParaRPr>
          </a:p>
        </p:txBody>
      </p:sp>
      <p:sp>
        <p:nvSpPr>
          <p:cNvPr id="4" name="Rectangle 6"/>
          <p:cNvSpPr>
            <a:spLocks noChangeArrowheads="1"/>
          </p:cNvSpPr>
          <p:nvPr/>
        </p:nvSpPr>
        <p:spPr bwMode="auto">
          <a:xfrm>
            <a:off x="6732240" y="2755872"/>
            <a:ext cx="2232246" cy="409184"/>
          </a:xfrm>
          <a:prstGeom prst="rect">
            <a:avLst/>
          </a:prstGeom>
          <a:solidFill>
            <a:srgbClr val="00B050"/>
          </a:soli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lgn="ctr" defTabSz="457200">
              <a:defRPr/>
            </a:pPr>
            <a:r>
              <a:rPr lang="sv-SE" dirty="0" smtClean="0">
                <a:solidFill>
                  <a:srgbClr val="FFFFFF"/>
                </a:solidFill>
                <a:latin typeface="Calibri" pitchFamily="34" charset="0"/>
                <a:cs typeface="Arial" charset="0"/>
              </a:rPr>
              <a:t>Aktivitetsindex</a:t>
            </a:r>
            <a:endParaRPr lang="sv-SE" dirty="0">
              <a:solidFill>
                <a:srgbClr val="FFFFFF"/>
              </a:solidFill>
              <a:latin typeface="Calibri" pitchFamily="34" charset="0"/>
              <a:cs typeface="Arial" charset="0"/>
            </a:endParaRPr>
          </a:p>
        </p:txBody>
      </p:sp>
      <p:sp>
        <p:nvSpPr>
          <p:cNvPr id="5" name="Rectangle 6"/>
          <p:cNvSpPr>
            <a:spLocks noChangeArrowheads="1"/>
          </p:cNvSpPr>
          <p:nvPr/>
        </p:nvSpPr>
        <p:spPr bwMode="auto">
          <a:xfrm>
            <a:off x="6732240" y="2204864"/>
            <a:ext cx="2232246" cy="390885"/>
          </a:xfrm>
          <a:prstGeom prst="rect">
            <a:avLst/>
          </a:prstGeom>
          <a:solidFill>
            <a:srgbClr val="FF0000"/>
          </a:soli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lgn="ctr" defTabSz="457200">
              <a:defRPr/>
            </a:pPr>
            <a:r>
              <a:rPr lang="sv-SE" dirty="0" err="1" smtClean="0">
                <a:solidFill>
                  <a:srgbClr val="292934"/>
                </a:solidFill>
                <a:latin typeface="Calibri" pitchFamily="34" charset="0"/>
                <a:cs typeface="Arial" charset="0"/>
              </a:rPr>
              <a:t>Biomarkörer</a:t>
            </a:r>
            <a:endParaRPr lang="sv-SE" dirty="0">
              <a:solidFill>
                <a:srgbClr val="292934"/>
              </a:solidFill>
              <a:latin typeface="Calibri" pitchFamily="34" charset="0"/>
              <a:cs typeface="Arial" charset="0"/>
            </a:endParaRPr>
          </a:p>
        </p:txBody>
      </p:sp>
      <p:sp>
        <p:nvSpPr>
          <p:cNvPr id="6" name="Rectangle 8"/>
          <p:cNvSpPr>
            <a:spLocks noChangeArrowheads="1"/>
          </p:cNvSpPr>
          <p:nvPr/>
        </p:nvSpPr>
        <p:spPr bwMode="auto">
          <a:xfrm>
            <a:off x="6732238" y="3275895"/>
            <a:ext cx="2232248" cy="409184"/>
          </a:xfrm>
          <a:prstGeom prst="rect">
            <a:avLst/>
          </a:prstGeom>
          <a:solidFill>
            <a:srgbClr val="92D050"/>
          </a:soli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lgn="ctr" defTabSz="457200">
              <a:defRPr/>
            </a:pPr>
            <a:r>
              <a:rPr lang="sv-SE" dirty="0" smtClean="0">
                <a:solidFill>
                  <a:srgbClr val="292934"/>
                </a:solidFill>
                <a:latin typeface="Calibri" pitchFamily="34" charset="0"/>
                <a:cs typeface="Arial" charset="0"/>
              </a:rPr>
              <a:t>Medicinsk behandling</a:t>
            </a:r>
            <a:endParaRPr lang="sv-SE" dirty="0">
              <a:solidFill>
                <a:srgbClr val="292934"/>
              </a:solidFill>
              <a:latin typeface="Calibri" pitchFamily="34" charset="0"/>
              <a:cs typeface="Arial" charset="0"/>
            </a:endParaRPr>
          </a:p>
        </p:txBody>
      </p:sp>
      <p:sp>
        <p:nvSpPr>
          <p:cNvPr id="7" name="Rectangle 13"/>
          <p:cNvSpPr>
            <a:spLocks noChangeArrowheads="1"/>
          </p:cNvSpPr>
          <p:nvPr/>
        </p:nvSpPr>
        <p:spPr bwMode="auto">
          <a:xfrm>
            <a:off x="6732239" y="4384300"/>
            <a:ext cx="2232248" cy="340987"/>
          </a:xfrm>
          <a:prstGeom prst="rect">
            <a:avLst/>
          </a:prstGeom>
          <a:solidFill>
            <a:srgbClr val="0070C0"/>
          </a:soli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lgn="ctr" defTabSz="457200">
              <a:defRPr/>
            </a:pPr>
            <a:r>
              <a:rPr lang="sv-SE" dirty="0" smtClean="0">
                <a:solidFill>
                  <a:srgbClr val="FFFFFF"/>
                </a:solidFill>
                <a:latin typeface="Calibri" pitchFamily="34" charset="0"/>
                <a:cs typeface="Arial" charset="0"/>
              </a:rPr>
              <a:t>Subjektiv hälsa</a:t>
            </a:r>
            <a:endParaRPr lang="sv-SE" dirty="0">
              <a:solidFill>
                <a:srgbClr val="FFFFFF"/>
              </a:solidFill>
              <a:latin typeface="Calibri" pitchFamily="34" charset="0"/>
              <a:cs typeface="Arial" charset="0"/>
            </a:endParaRPr>
          </a:p>
        </p:txBody>
      </p:sp>
      <p:sp>
        <p:nvSpPr>
          <p:cNvPr id="8" name="Rectangle 12"/>
          <p:cNvSpPr>
            <a:spLocks noChangeArrowheads="1"/>
          </p:cNvSpPr>
          <p:nvPr/>
        </p:nvSpPr>
        <p:spPr bwMode="auto">
          <a:xfrm>
            <a:off x="6732240" y="5696731"/>
            <a:ext cx="2232248" cy="409184"/>
          </a:xfrm>
          <a:prstGeom prst="rect">
            <a:avLst/>
          </a:prstGeom>
          <a:solidFill>
            <a:srgbClr val="FFFF00"/>
          </a:soli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lgn="ctr" defTabSz="457200">
              <a:defRPr/>
            </a:pPr>
            <a:r>
              <a:rPr lang="sv-SE" dirty="0" smtClean="0">
                <a:solidFill>
                  <a:srgbClr val="292934"/>
                </a:solidFill>
                <a:latin typeface="Calibri" pitchFamily="34" charset="0"/>
                <a:cs typeface="Arial" charset="0"/>
              </a:rPr>
              <a:t>Diagnos, -datum</a:t>
            </a:r>
            <a:endParaRPr lang="sv-SE" dirty="0">
              <a:solidFill>
                <a:srgbClr val="292934"/>
              </a:solidFill>
              <a:latin typeface="Calibri" pitchFamily="34" charset="0"/>
              <a:cs typeface="Arial" charset="0"/>
            </a:endParaRPr>
          </a:p>
        </p:txBody>
      </p:sp>
      <p:sp>
        <p:nvSpPr>
          <p:cNvPr id="9" name="Rectangle 6"/>
          <p:cNvSpPr>
            <a:spLocks noChangeArrowheads="1"/>
          </p:cNvSpPr>
          <p:nvPr/>
        </p:nvSpPr>
        <p:spPr bwMode="auto">
          <a:xfrm>
            <a:off x="6734227" y="4863625"/>
            <a:ext cx="2232247" cy="704135"/>
          </a:xfrm>
          <a:prstGeom prst="rect">
            <a:avLst/>
          </a:prstGeom>
          <a:solidFill>
            <a:srgbClr val="00B0F0"/>
          </a:soli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lgn="ctr" defTabSz="457200">
              <a:defRPr/>
            </a:pPr>
            <a:endParaRPr lang="sv-SE" dirty="0" smtClean="0">
              <a:solidFill>
                <a:srgbClr val="292934"/>
              </a:solidFill>
              <a:latin typeface="Calibri" pitchFamily="34" charset="0"/>
              <a:cs typeface="Arial" charset="0"/>
            </a:endParaRPr>
          </a:p>
          <a:p>
            <a:pPr algn="ctr" defTabSz="457200">
              <a:defRPr/>
            </a:pPr>
            <a:r>
              <a:rPr lang="sv-SE" dirty="0" smtClean="0">
                <a:solidFill>
                  <a:srgbClr val="292934"/>
                </a:solidFill>
                <a:latin typeface="Calibri" pitchFamily="34" charset="0"/>
                <a:cs typeface="Arial" charset="0"/>
              </a:rPr>
              <a:t>Ansvarig läkare</a:t>
            </a:r>
          </a:p>
          <a:p>
            <a:pPr algn="ctr" defTabSz="457200">
              <a:defRPr/>
            </a:pPr>
            <a:r>
              <a:rPr lang="sv-SE" dirty="0" smtClean="0">
                <a:solidFill>
                  <a:srgbClr val="292934"/>
                </a:solidFill>
                <a:latin typeface="Calibri" pitchFamily="34" charset="0"/>
                <a:cs typeface="Arial" charset="0"/>
              </a:rPr>
              <a:t>Ålder, kön</a:t>
            </a:r>
          </a:p>
          <a:p>
            <a:pPr algn="ctr" defTabSz="457200">
              <a:defRPr/>
            </a:pPr>
            <a:endParaRPr lang="sv-SE" dirty="0">
              <a:solidFill>
                <a:srgbClr val="292934"/>
              </a:solidFill>
              <a:latin typeface="Calibri" pitchFamily="34" charset="0"/>
              <a:cs typeface="Arial" charset="0"/>
            </a:endParaRPr>
          </a:p>
        </p:txBody>
      </p:sp>
      <p:sp>
        <p:nvSpPr>
          <p:cNvPr id="10" name="Rectangle 6"/>
          <p:cNvSpPr>
            <a:spLocks noChangeArrowheads="1"/>
          </p:cNvSpPr>
          <p:nvPr/>
        </p:nvSpPr>
        <p:spPr bwMode="auto">
          <a:xfrm>
            <a:off x="6732239" y="3825288"/>
            <a:ext cx="2232248" cy="409184"/>
          </a:xfrm>
          <a:prstGeom prst="rect">
            <a:avLst/>
          </a:prstGeom>
          <a:solidFill>
            <a:srgbClr val="002060"/>
          </a:soli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lgn="ctr" defTabSz="457200">
              <a:defRPr/>
            </a:pPr>
            <a:r>
              <a:rPr lang="sv-SE" dirty="0" smtClean="0">
                <a:solidFill>
                  <a:srgbClr val="FFFFFF"/>
                </a:solidFill>
                <a:latin typeface="Calibri" pitchFamily="34" charset="0"/>
                <a:cs typeface="Arial" charset="0"/>
              </a:rPr>
              <a:t>Kirurgi</a:t>
            </a:r>
            <a:endParaRPr lang="sv-SE" dirty="0">
              <a:solidFill>
                <a:srgbClr val="FFFFFF"/>
              </a:solidFill>
              <a:latin typeface="Calibri" pitchFamily="34" charset="0"/>
              <a:cs typeface="Arial" charset="0"/>
            </a:endParaRPr>
          </a:p>
        </p:txBody>
      </p:sp>
      <p:sp>
        <p:nvSpPr>
          <p:cNvPr id="11" name="Rectangle 12"/>
          <p:cNvSpPr>
            <a:spLocks noChangeArrowheads="1"/>
          </p:cNvSpPr>
          <p:nvPr/>
        </p:nvSpPr>
        <p:spPr bwMode="auto">
          <a:xfrm>
            <a:off x="6732240" y="6225701"/>
            <a:ext cx="2232248" cy="409184"/>
          </a:xfrm>
          <a:prstGeom prst="rect">
            <a:avLst/>
          </a:prstGeom>
          <a:solidFill>
            <a:srgbClr val="FFC000"/>
          </a:solidFill>
          <a:ln w="952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lgn="ctr" defTabSz="457200">
              <a:defRPr/>
            </a:pPr>
            <a:r>
              <a:rPr lang="sv-SE" dirty="0" smtClean="0">
                <a:solidFill>
                  <a:srgbClr val="292934"/>
                </a:solidFill>
                <a:latin typeface="Calibri" pitchFamily="34" charset="0"/>
                <a:cs typeface="Arial" charset="0"/>
              </a:rPr>
              <a:t>Montreal klassifikation</a:t>
            </a:r>
            <a:endParaRPr lang="sv-SE" dirty="0">
              <a:solidFill>
                <a:srgbClr val="292934"/>
              </a:solidFill>
              <a:latin typeface="Calibri" pitchFamily="34" charset="0"/>
              <a:cs typeface="Arial" charset="0"/>
            </a:endParaRPr>
          </a:p>
        </p:txBody>
      </p:sp>
      <p:sp>
        <p:nvSpPr>
          <p:cNvPr id="12" name="textruta 11"/>
          <p:cNvSpPr txBox="1"/>
          <p:nvPr/>
        </p:nvSpPr>
        <p:spPr>
          <a:xfrm>
            <a:off x="4521200" y="548680"/>
            <a:ext cx="2715096" cy="369332"/>
          </a:xfrm>
          <a:prstGeom prst="rect">
            <a:avLst/>
          </a:prstGeom>
          <a:noFill/>
        </p:spPr>
        <p:txBody>
          <a:bodyPr wrap="square" rtlCol="0">
            <a:spAutoFit/>
          </a:bodyPr>
          <a:lstStyle/>
          <a:p>
            <a:r>
              <a:rPr lang="sv-SE" dirty="0" smtClean="0"/>
              <a:t>      Fiktiv patient</a:t>
            </a:r>
            <a:endParaRPr lang="en-US" dirty="0"/>
          </a:p>
        </p:txBody>
      </p:sp>
    </p:spTree>
    <p:extLst>
      <p:ext uri="{BB962C8B-B14F-4D97-AF65-F5344CB8AC3E}">
        <p14:creationId xmlns:p14="http://schemas.microsoft.com/office/powerpoint/2010/main" val="2673890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3">
              <a:lumMod val="75000"/>
            </a:schemeClr>
          </a:solidFill>
        </p:spPr>
        <p:txBody>
          <a:bodyPr/>
          <a:lstStyle/>
          <a:p>
            <a:r>
              <a:rPr lang="sv-SE" dirty="0" smtClean="0">
                <a:solidFill>
                  <a:schemeClr val="bg1"/>
                </a:solidFill>
              </a:rPr>
              <a:t>Mål</a:t>
            </a:r>
            <a:endParaRPr lang="sv-SE" dirty="0">
              <a:solidFill>
                <a:schemeClr val="bg1"/>
              </a:solidFill>
            </a:endParaRPr>
          </a:p>
        </p:txBody>
      </p:sp>
      <p:sp>
        <p:nvSpPr>
          <p:cNvPr id="3" name="Platshållare för innehåll 2"/>
          <p:cNvSpPr>
            <a:spLocks noGrp="1"/>
          </p:cNvSpPr>
          <p:nvPr>
            <p:ph idx="1"/>
          </p:nvPr>
        </p:nvSpPr>
        <p:spPr>
          <a:xfrm>
            <a:off x="395536" y="2060848"/>
            <a:ext cx="4968552" cy="4525963"/>
          </a:xfrm>
        </p:spPr>
        <p:txBody>
          <a:bodyPr>
            <a:normAutofit fontScale="92500" lnSpcReduction="10000"/>
          </a:bodyPr>
          <a:lstStyle/>
          <a:p>
            <a:r>
              <a:rPr lang="sv-SE" sz="2800" dirty="0" smtClean="0"/>
              <a:t>SWIBREG skall vara användbart och en naturlig del i den kliniska vardagen som beslutsstöd</a:t>
            </a:r>
          </a:p>
          <a:p>
            <a:endParaRPr lang="sv-SE" sz="2800" dirty="0" smtClean="0"/>
          </a:p>
          <a:p>
            <a:r>
              <a:rPr lang="sv-SE" sz="2800" dirty="0" smtClean="0"/>
              <a:t>Tillförlitliga resultat för lokal och nationell uppföljning och jämförelse årligen</a:t>
            </a:r>
          </a:p>
          <a:p>
            <a:endParaRPr lang="sv-SE" sz="2800" dirty="0" smtClean="0"/>
          </a:p>
          <a:p>
            <a:r>
              <a:rPr lang="sv-SE" sz="2800" dirty="0" smtClean="0"/>
              <a:t>Ökat lärande från Real World Data med publicering i medicinska tidskrifter</a:t>
            </a:r>
          </a:p>
          <a:p>
            <a:endParaRPr lang="sv-SE" dirty="0" smtClean="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9964" y="2204864"/>
            <a:ext cx="3106836" cy="27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071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2">
              <a:lumMod val="75000"/>
            </a:schemeClr>
          </a:solidFill>
        </p:spPr>
        <p:txBody>
          <a:bodyPr/>
          <a:lstStyle/>
          <a:p>
            <a:r>
              <a:rPr lang="sv-SE" dirty="0" smtClean="0">
                <a:solidFill>
                  <a:schemeClr val="bg1"/>
                </a:solidFill>
              </a:rPr>
              <a:t>Problem</a:t>
            </a:r>
            <a:endParaRPr lang="sv-SE" dirty="0">
              <a:solidFill>
                <a:schemeClr val="bg1"/>
              </a:solidFill>
            </a:endParaRPr>
          </a:p>
        </p:txBody>
      </p:sp>
      <p:sp>
        <p:nvSpPr>
          <p:cNvPr id="3" name="Platshållare för innehåll 2"/>
          <p:cNvSpPr>
            <a:spLocks noGrp="1"/>
          </p:cNvSpPr>
          <p:nvPr>
            <p:ph idx="1"/>
          </p:nvPr>
        </p:nvSpPr>
        <p:spPr/>
        <p:txBody>
          <a:bodyPr>
            <a:normAutofit fontScale="92500" lnSpcReduction="20000"/>
          </a:bodyPr>
          <a:lstStyle/>
          <a:p>
            <a:r>
              <a:rPr lang="sv-SE" dirty="0" smtClean="0"/>
              <a:t>Bristande datakvalitet gör resultat otillförlitliga</a:t>
            </a:r>
          </a:p>
          <a:p>
            <a:r>
              <a:rPr lang="sv-SE" dirty="0" smtClean="0"/>
              <a:t>Kan inte göra jämförelser över tid eller mellan enheter</a:t>
            </a:r>
          </a:p>
          <a:p>
            <a:r>
              <a:rPr lang="sv-SE" dirty="0" smtClean="0"/>
              <a:t>Önskvärd </a:t>
            </a:r>
            <a:r>
              <a:rPr lang="sv-SE" dirty="0" err="1" smtClean="0"/>
              <a:t>monitorering</a:t>
            </a:r>
            <a:r>
              <a:rPr lang="sv-SE" dirty="0" smtClean="0"/>
              <a:t> av hälsan för att förbättra behandlingsresultaten hinns inte med</a:t>
            </a:r>
          </a:p>
          <a:p>
            <a:r>
              <a:rPr lang="sv-SE" dirty="0" smtClean="0"/>
              <a:t>Låg nytta av att rapportera till SWIBREG</a:t>
            </a:r>
          </a:p>
          <a:p>
            <a:endParaRPr lang="sv-SE" dirty="0" smtClean="0"/>
          </a:p>
          <a:p>
            <a:r>
              <a:rPr lang="sv-SE" dirty="0" smtClean="0"/>
              <a:t>Resurskrävande att mata in data vid alla kontakter</a:t>
            </a:r>
          </a:p>
          <a:p>
            <a:r>
              <a:rPr lang="sv-SE" dirty="0" smtClean="0"/>
              <a:t>Resursbrist och nedprioritering av arbete med SWIBREG</a:t>
            </a:r>
          </a:p>
          <a:p>
            <a:endParaRPr lang="sv-SE" dirty="0" smtClean="0"/>
          </a:p>
          <a:p>
            <a:endParaRPr lang="sv-SE" dirty="0"/>
          </a:p>
        </p:txBody>
      </p:sp>
    </p:spTree>
    <p:extLst>
      <p:ext uri="{BB962C8B-B14F-4D97-AF65-F5344CB8AC3E}">
        <p14:creationId xmlns:p14="http://schemas.microsoft.com/office/powerpoint/2010/main" val="350428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1">
              <a:lumMod val="75000"/>
            </a:schemeClr>
          </a:solidFill>
        </p:spPr>
        <p:txBody>
          <a:bodyPr/>
          <a:lstStyle/>
          <a:p>
            <a:r>
              <a:rPr lang="sv-SE" dirty="0" smtClean="0">
                <a:solidFill>
                  <a:schemeClr val="bg1"/>
                </a:solidFill>
              </a:rPr>
              <a:t>Åtgärder</a:t>
            </a:r>
            <a:endParaRPr lang="sv-SE" dirty="0">
              <a:solidFill>
                <a:schemeClr val="bg1"/>
              </a:solidFill>
            </a:endParaRPr>
          </a:p>
        </p:txBody>
      </p:sp>
      <p:sp>
        <p:nvSpPr>
          <p:cNvPr id="3" name="Platshållare för innehåll 2"/>
          <p:cNvSpPr>
            <a:spLocks noGrp="1"/>
          </p:cNvSpPr>
          <p:nvPr>
            <p:ph idx="1"/>
          </p:nvPr>
        </p:nvSpPr>
        <p:spPr>
          <a:xfrm>
            <a:off x="457200" y="2132856"/>
            <a:ext cx="4618856" cy="4525963"/>
          </a:xfrm>
        </p:spPr>
        <p:txBody>
          <a:bodyPr>
            <a:normAutofit fontScale="77500" lnSpcReduction="20000"/>
          </a:bodyPr>
          <a:lstStyle/>
          <a:p>
            <a:r>
              <a:rPr lang="sv-SE" dirty="0" smtClean="0"/>
              <a:t>Öka nyttan av SWIBREG på klinikerna</a:t>
            </a:r>
          </a:p>
          <a:p>
            <a:r>
              <a:rPr lang="sv-SE" dirty="0" smtClean="0"/>
              <a:t>Måste underlätta mer fullständig rapportering </a:t>
            </a:r>
          </a:p>
          <a:p>
            <a:endParaRPr lang="sv-SE" dirty="0" smtClean="0"/>
          </a:p>
          <a:p>
            <a:r>
              <a:rPr lang="sv-SE" dirty="0" smtClean="0"/>
              <a:t>Använda patienten som resurs i sin egen vård </a:t>
            </a:r>
          </a:p>
          <a:p>
            <a:r>
              <a:rPr lang="sv-SE" dirty="0" smtClean="0"/>
              <a:t>Gå från pappersformulär till moderna IT-lösningar </a:t>
            </a:r>
          </a:p>
          <a:p>
            <a:r>
              <a:rPr lang="sv-SE" dirty="0" smtClean="0"/>
              <a:t>Inrapportering via </a:t>
            </a:r>
          </a:p>
          <a:p>
            <a:pPr lvl="1"/>
            <a:r>
              <a:rPr lang="sv-SE" dirty="0" smtClean="0"/>
              <a:t>1177.se</a:t>
            </a:r>
          </a:p>
          <a:p>
            <a:pPr lvl="1"/>
            <a:r>
              <a:rPr lang="sv-SE" dirty="0" err="1" smtClean="0"/>
              <a:t>Telia-app</a:t>
            </a:r>
            <a:endParaRPr lang="sv-SE" dirty="0" smtClean="0"/>
          </a:p>
          <a:p>
            <a:endParaRPr lang="sv-SE" dirty="0" smtClean="0"/>
          </a:p>
          <a:p>
            <a:endParaRPr lang="sv-SE" dirty="0" smtClean="0"/>
          </a:p>
          <a:p>
            <a:endParaRPr lang="sv-SE" dirty="0"/>
          </a:p>
        </p:txBody>
      </p:sp>
      <p:pic>
        <p:nvPicPr>
          <p:cNvPr id="4" name="Grafik 7"/>
          <p:cNvPicPr>
            <a:picLocks noChangeAspect="1"/>
          </p:cNvPicPr>
          <p:nvPr/>
        </p:nvPicPr>
        <p:blipFill>
          <a:blip r:embed="rId2" cstate="print">
            <a:extLst>
              <a:ext uri="{28A0092B-C50C-407E-A947-70E740481C1C}">
                <a14:useLocalDpi xmlns:a14="http://schemas.microsoft.com/office/drawing/2010/main" val="0"/>
              </a:ext>
            </a:extLst>
          </a:blip>
          <a:srcRect l="17084" t="6667" r="32500" b="5927"/>
          <a:stretch>
            <a:fillRect/>
          </a:stretch>
        </p:blipFill>
        <p:spPr bwMode="auto">
          <a:xfrm>
            <a:off x="5559600" y="2132856"/>
            <a:ext cx="312566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353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479808041"/>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1038"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Rectangle 76"/>
          <p:cNvSpPr/>
          <p:nvPr/>
        </p:nvSpPr>
        <p:spPr bwMode="auto">
          <a:xfrm>
            <a:off x="397756" y="1599817"/>
            <a:ext cx="3603084" cy="4923311"/>
          </a:xfrm>
          <a:prstGeom prst="rect">
            <a:avLst/>
          </a:prstGeom>
          <a:solidFill>
            <a:srgbClr val="FFFFFF"/>
          </a:solidFill>
          <a:ln w="31750" algn="ctr">
            <a:solidFill>
              <a:schemeClr val="accent1"/>
            </a:solidFill>
            <a:prstDash val="dash"/>
            <a:miter lim="800000"/>
            <a:headEnd/>
            <a:tailEnd/>
          </a:ln>
          <a:effectLst/>
          <a:extLst/>
        </p:spPr>
        <p:txBody>
          <a:bodyPr wrap="none" lIns="91435" tIns="45718" rIns="91435" bIns="45718" rtlCol="0" anchor="ctr"/>
          <a:lstStyle/>
          <a:p>
            <a:pPr marL="269861" indent="-182554">
              <a:lnSpc>
                <a:spcPct val="95000"/>
              </a:lnSpc>
              <a:spcBef>
                <a:spcPct val="20000"/>
              </a:spcBef>
              <a:spcAft>
                <a:spcPct val="10000"/>
              </a:spcAft>
            </a:pPr>
            <a:endParaRPr lang="sv-SE" b="1" smtClean="0">
              <a:solidFill>
                <a:schemeClr val="accent1"/>
              </a:solidFill>
            </a:endParaRPr>
          </a:p>
        </p:txBody>
      </p:sp>
      <p:sp>
        <p:nvSpPr>
          <p:cNvPr id="75" name="Rectangle 74"/>
          <p:cNvSpPr/>
          <p:nvPr/>
        </p:nvSpPr>
        <p:spPr bwMode="auto">
          <a:xfrm>
            <a:off x="5372517" y="1599816"/>
            <a:ext cx="3593805" cy="4923311"/>
          </a:xfrm>
          <a:prstGeom prst="rect">
            <a:avLst/>
          </a:prstGeom>
          <a:solidFill>
            <a:srgbClr val="FFFFFF"/>
          </a:solidFill>
          <a:ln w="31750" algn="ctr">
            <a:solidFill>
              <a:schemeClr val="accent1"/>
            </a:solidFill>
            <a:prstDash val="dash"/>
            <a:miter lim="800000"/>
            <a:headEnd/>
            <a:tailEnd/>
          </a:ln>
          <a:effectLst/>
          <a:extLst/>
        </p:spPr>
        <p:txBody>
          <a:bodyPr wrap="none" lIns="91435" tIns="45718" rIns="91435" bIns="45718" rtlCol="0" anchor="ctr"/>
          <a:lstStyle/>
          <a:p>
            <a:pPr marL="269861" indent="-182554">
              <a:lnSpc>
                <a:spcPct val="95000"/>
              </a:lnSpc>
              <a:spcBef>
                <a:spcPct val="20000"/>
              </a:spcBef>
              <a:spcAft>
                <a:spcPct val="10000"/>
              </a:spcAft>
            </a:pPr>
            <a:endParaRPr lang="sv-SE" b="1" smtClean="0">
              <a:solidFill>
                <a:schemeClr val="accent1"/>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3269" y="1648576"/>
            <a:ext cx="863747" cy="647810"/>
          </a:xfrm>
          <a:prstGeom prst="rect">
            <a:avLst/>
          </a:prstGeom>
        </p:spPr>
      </p:pic>
      <p:sp>
        <p:nvSpPr>
          <p:cNvPr id="2" name="Title 1"/>
          <p:cNvSpPr>
            <a:spLocks noGrp="1"/>
          </p:cNvSpPr>
          <p:nvPr>
            <p:ph type="title"/>
          </p:nvPr>
        </p:nvSpPr>
        <p:spPr>
          <a:xfrm>
            <a:off x="442491" y="39185"/>
            <a:ext cx="8229600" cy="1143000"/>
          </a:xfrm>
        </p:spPr>
        <p:txBody>
          <a:bodyPr>
            <a:normAutofit/>
          </a:bodyPr>
          <a:lstStyle/>
          <a:p>
            <a:r>
              <a:rPr lang="sv-SE" sz="4000" dirty="0" smtClean="0"/>
              <a:t>Telia </a:t>
            </a:r>
            <a:r>
              <a:rPr lang="sv-SE" sz="4000" dirty="0"/>
              <a:t>HomeCare</a:t>
            </a:r>
          </a:p>
        </p:txBody>
      </p:sp>
      <p:sp>
        <p:nvSpPr>
          <p:cNvPr id="5" name="Slide Number Placeholder 4"/>
          <p:cNvSpPr>
            <a:spLocks noGrp="1"/>
          </p:cNvSpPr>
          <p:nvPr>
            <p:ph type="sldNum" sz="quarter" idx="12"/>
          </p:nvPr>
        </p:nvSpPr>
        <p:spPr/>
        <p:txBody>
          <a:bodyPr/>
          <a:lstStyle/>
          <a:p>
            <a:fld id="{D265C469-E1D1-41DF-9E98-9F41117A0B35}" type="slidenum">
              <a:rPr lang="sv-SE" smtClean="0"/>
              <a:pPr/>
              <a:t>8</a:t>
            </a:fld>
            <a:endParaRPr lang="sv-SE" dirty="0"/>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064" y="1322979"/>
            <a:ext cx="864026" cy="638916"/>
          </a:xfrm>
          <a:prstGeom prst="rect">
            <a:avLst/>
          </a:prstGeom>
        </p:spPr>
      </p:pic>
      <p:pic>
        <p:nvPicPr>
          <p:cNvPr id="18"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313149">
            <a:off x="5245692" y="3522460"/>
            <a:ext cx="674688"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6403" y="1390396"/>
            <a:ext cx="904321" cy="784245"/>
          </a:xfrm>
          <a:prstGeom prst="rect">
            <a:avLst/>
          </a:prstGeom>
        </p:spPr>
      </p:pic>
      <p:grpSp>
        <p:nvGrpSpPr>
          <p:cNvPr id="3" name="Group 66"/>
          <p:cNvGrpSpPr/>
          <p:nvPr/>
        </p:nvGrpSpPr>
        <p:grpSpPr>
          <a:xfrm>
            <a:off x="346058" y="1508185"/>
            <a:ext cx="3818411" cy="4132417"/>
            <a:chOff x="145719" y="1321900"/>
            <a:chExt cx="4219061" cy="4566016"/>
          </a:xfrm>
        </p:grpSpPr>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4086" y="3504710"/>
              <a:ext cx="591914" cy="1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8498" y="3516015"/>
              <a:ext cx="593307" cy="1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31876">
              <a:off x="1553248" y="3082711"/>
              <a:ext cx="591913" cy="1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14072" y="4658309"/>
              <a:ext cx="557095" cy="5459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221064">
              <a:off x="1588496" y="4088267"/>
              <a:ext cx="591914" cy="1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938734">
              <a:off x="2173233" y="4400753"/>
              <a:ext cx="591914" cy="1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4433980">
              <a:off x="2796261" y="4296809"/>
              <a:ext cx="591914" cy="1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03623" y="4632815"/>
              <a:ext cx="695226" cy="967270"/>
            </a:xfrm>
            <a:prstGeom prst="rect">
              <a:avLst/>
            </a:prstGeom>
          </p:spPr>
        </p:pic>
        <p:pic>
          <p:nvPicPr>
            <p:cNvPr id="25" name="Bildobjekt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56286" y="3265159"/>
              <a:ext cx="958204" cy="87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706825">
              <a:off x="2801251" y="2854887"/>
              <a:ext cx="591915" cy="11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428227">
              <a:off x="1950856" y="2829929"/>
              <a:ext cx="591913" cy="1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
            <p:cNvGrpSpPr>
              <a:grpSpLocks/>
            </p:cNvGrpSpPr>
            <p:nvPr/>
          </p:nvGrpSpPr>
          <p:grpSpPr bwMode="auto">
            <a:xfrm>
              <a:off x="3470297" y="1554158"/>
              <a:ext cx="894483" cy="1400210"/>
              <a:chOff x="795334" y="4711700"/>
              <a:chExt cx="1019568" cy="1594042"/>
            </a:xfrm>
          </p:grpSpPr>
          <p:pic>
            <p:nvPicPr>
              <p:cNvPr id="29" name="Picture 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835160">
                <a:off x="841375" y="4711700"/>
                <a:ext cx="4984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795334" y="5715344"/>
                <a:ext cx="1019568" cy="590398"/>
              </a:xfrm>
              <a:prstGeom prst="rect">
                <a:avLst/>
              </a:prstGeom>
              <a:noFill/>
            </p:spPr>
            <p:txBody>
              <a:bodyPr wrap="square">
                <a:spAutoFit/>
              </a:bodyPr>
              <a:lstStyle/>
              <a:p>
                <a:pPr>
                  <a:defRPr/>
                </a:pPr>
                <a:r>
                  <a:rPr lang="sv-SE" sz="1200" dirty="0"/>
                  <a:t>Larm-knapp</a:t>
                </a:r>
              </a:p>
            </p:txBody>
          </p:sp>
        </p:grpSp>
        <p:grpSp>
          <p:nvGrpSpPr>
            <p:cNvPr id="9" name="Group 5"/>
            <p:cNvGrpSpPr>
              <a:grpSpLocks/>
            </p:cNvGrpSpPr>
            <p:nvPr/>
          </p:nvGrpSpPr>
          <p:grpSpPr bwMode="auto">
            <a:xfrm>
              <a:off x="145719" y="3180205"/>
              <a:ext cx="1860656" cy="962890"/>
              <a:chOff x="86349" y="3765550"/>
              <a:chExt cx="2120852" cy="1097543"/>
            </a:xfrm>
          </p:grpSpPr>
          <p:pic>
            <p:nvPicPr>
              <p:cNvPr id="32" name="Picture 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1800" y="3765550"/>
                <a:ext cx="7921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86349" y="4271963"/>
                <a:ext cx="2120852" cy="591130"/>
              </a:xfrm>
              <a:prstGeom prst="rect">
                <a:avLst/>
              </a:prstGeom>
              <a:noFill/>
            </p:spPr>
            <p:txBody>
              <a:bodyPr wrap="square">
                <a:spAutoFit/>
              </a:bodyPr>
              <a:lstStyle/>
              <a:p>
                <a:pPr>
                  <a:defRPr/>
                </a:pPr>
                <a:r>
                  <a:rPr lang="sv-SE" sz="1200" dirty="0"/>
                  <a:t>Dörr/Fönster/Kylskåp/</a:t>
                </a:r>
              </a:p>
              <a:p>
                <a:pPr>
                  <a:defRPr/>
                </a:pPr>
                <a:r>
                  <a:rPr lang="sv-SE" sz="1200" dirty="0"/>
                  <a:t>Medicinkvittens</a:t>
                </a:r>
              </a:p>
            </p:txBody>
          </p:sp>
        </p:grpSp>
        <p:grpSp>
          <p:nvGrpSpPr>
            <p:cNvPr id="17" name="Group 3"/>
            <p:cNvGrpSpPr>
              <a:grpSpLocks/>
            </p:cNvGrpSpPr>
            <p:nvPr/>
          </p:nvGrpSpPr>
          <p:grpSpPr bwMode="auto">
            <a:xfrm>
              <a:off x="496821" y="2131471"/>
              <a:ext cx="1307366" cy="879443"/>
              <a:chOff x="792941" y="2590800"/>
              <a:chExt cx="1490188" cy="1002425"/>
            </a:xfrm>
          </p:grpSpPr>
          <p:pic>
            <p:nvPicPr>
              <p:cNvPr id="35" name="Picture 3"/>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47775" y="2590800"/>
                <a:ext cx="400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792941" y="3244362"/>
                <a:ext cx="1490188" cy="348863"/>
              </a:xfrm>
              <a:prstGeom prst="rect">
                <a:avLst/>
              </a:prstGeom>
              <a:noFill/>
            </p:spPr>
            <p:txBody>
              <a:bodyPr wrap="square">
                <a:spAutoFit/>
              </a:bodyPr>
              <a:lstStyle/>
              <a:p>
                <a:pPr>
                  <a:defRPr/>
                </a:pPr>
                <a:r>
                  <a:rPr lang="sv-SE" sz="1200" dirty="0"/>
                  <a:t>Strömplugg</a:t>
                </a:r>
              </a:p>
            </p:txBody>
          </p:sp>
        </p:grpSp>
        <p:grpSp>
          <p:nvGrpSpPr>
            <p:cNvPr id="28" name="Group 6"/>
            <p:cNvGrpSpPr>
              <a:grpSpLocks/>
            </p:cNvGrpSpPr>
            <p:nvPr/>
          </p:nvGrpSpPr>
          <p:grpSpPr bwMode="auto">
            <a:xfrm>
              <a:off x="1661891" y="1670087"/>
              <a:ext cx="973497" cy="1024171"/>
              <a:chOff x="2376164" y="2148586"/>
              <a:chExt cx="1109632" cy="1167392"/>
            </a:xfrm>
          </p:grpSpPr>
          <p:pic>
            <p:nvPicPr>
              <p:cNvPr id="38" name="Picture 1"/>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34882" y="2148586"/>
                <a:ext cx="519113"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2376164" y="2724848"/>
                <a:ext cx="1109632" cy="591130"/>
              </a:xfrm>
              <a:prstGeom prst="rect">
                <a:avLst/>
              </a:prstGeom>
              <a:noFill/>
            </p:spPr>
            <p:txBody>
              <a:bodyPr wrap="square">
                <a:spAutoFit/>
              </a:bodyPr>
              <a:lstStyle/>
              <a:p>
                <a:pPr>
                  <a:defRPr/>
                </a:pPr>
                <a:r>
                  <a:rPr lang="sv-SE" sz="1200" dirty="0"/>
                  <a:t>Rörelse, ljus, mm.</a:t>
                </a:r>
              </a:p>
            </p:txBody>
          </p:sp>
        </p:grpSp>
        <p:pic>
          <p:nvPicPr>
            <p:cNvPr id="40" name="Picture 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032691" y="1321900"/>
              <a:ext cx="565217" cy="565217"/>
            </a:xfrm>
            <a:prstGeom prst="rect">
              <a:avLst/>
            </a:prstGeom>
          </p:spPr>
        </p:pic>
        <p:grpSp>
          <p:nvGrpSpPr>
            <p:cNvPr id="31" name="Group 40"/>
            <p:cNvGrpSpPr/>
            <p:nvPr/>
          </p:nvGrpSpPr>
          <p:grpSpPr>
            <a:xfrm>
              <a:off x="448789" y="4155432"/>
              <a:ext cx="3725678" cy="1732484"/>
              <a:chOff x="1037423" y="4107630"/>
              <a:chExt cx="4246677" cy="1974756"/>
            </a:xfrm>
          </p:grpSpPr>
          <p:pic>
            <p:nvPicPr>
              <p:cNvPr id="42" name="Picture 4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37423" y="4107630"/>
                <a:ext cx="674658" cy="1022639"/>
              </a:xfrm>
              <a:prstGeom prst="rect">
                <a:avLst/>
              </a:prstGeom>
            </p:spPr>
          </p:pic>
          <p:pic>
            <p:nvPicPr>
              <p:cNvPr id="43" name="Picture 4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26524" y="4409633"/>
                <a:ext cx="1057275" cy="495300"/>
              </a:xfrm>
              <a:prstGeom prst="rect">
                <a:avLst/>
              </a:prstGeom>
            </p:spPr>
          </p:pic>
          <p:sp>
            <p:nvSpPr>
              <p:cNvPr id="44" name="TextBox 43"/>
              <p:cNvSpPr txBox="1"/>
              <p:nvPr/>
            </p:nvSpPr>
            <p:spPr bwMode="auto">
              <a:xfrm>
                <a:off x="1510901" y="4904932"/>
                <a:ext cx="1085067" cy="348863"/>
              </a:xfrm>
              <a:prstGeom prst="rect">
                <a:avLst/>
              </a:prstGeom>
              <a:noFill/>
            </p:spPr>
            <p:txBody>
              <a:bodyPr wrap="square">
                <a:spAutoFit/>
              </a:bodyPr>
              <a:lstStyle/>
              <a:p>
                <a:pPr>
                  <a:defRPr/>
                </a:pPr>
                <a:r>
                  <a:rPr lang="sv-SE" sz="1200" dirty="0"/>
                  <a:t>Läckage</a:t>
                </a:r>
              </a:p>
            </p:txBody>
          </p:sp>
          <p:sp>
            <p:nvSpPr>
              <p:cNvPr id="65" name="TextBox 64"/>
              <p:cNvSpPr txBox="1"/>
              <p:nvPr/>
            </p:nvSpPr>
            <p:spPr bwMode="auto">
              <a:xfrm>
                <a:off x="2870967" y="5733523"/>
                <a:ext cx="1050852" cy="348863"/>
              </a:xfrm>
              <a:prstGeom prst="rect">
                <a:avLst/>
              </a:prstGeom>
              <a:noFill/>
            </p:spPr>
            <p:txBody>
              <a:bodyPr wrap="square">
                <a:spAutoFit/>
              </a:bodyPr>
              <a:lstStyle/>
              <a:p>
                <a:pPr>
                  <a:defRPr/>
                </a:pPr>
                <a:r>
                  <a:rPr lang="sv-SE" sz="1200" dirty="0"/>
                  <a:t>Nattillsyn</a:t>
                </a:r>
              </a:p>
            </p:txBody>
          </p:sp>
          <p:sp>
            <p:nvSpPr>
              <p:cNvPr id="66" name="TextBox 65"/>
              <p:cNvSpPr txBox="1"/>
              <p:nvPr/>
            </p:nvSpPr>
            <p:spPr bwMode="auto">
              <a:xfrm>
                <a:off x="3921819" y="5406297"/>
                <a:ext cx="1362281" cy="348863"/>
              </a:xfrm>
              <a:prstGeom prst="rect">
                <a:avLst/>
              </a:prstGeom>
              <a:noFill/>
            </p:spPr>
            <p:txBody>
              <a:bodyPr wrap="square">
                <a:spAutoFit/>
              </a:bodyPr>
              <a:lstStyle/>
              <a:p>
                <a:pPr>
                  <a:defRPr/>
                </a:pPr>
                <a:r>
                  <a:rPr lang="sv-SE" sz="1200" dirty="0"/>
                  <a:t>Strömbrytare</a:t>
                </a:r>
              </a:p>
            </p:txBody>
          </p:sp>
        </p:grpSp>
      </p:grpSp>
      <p:pic>
        <p:nvPicPr>
          <p:cNvPr id="45" name="Grafik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984505" y="1763956"/>
            <a:ext cx="519339" cy="9515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8"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73885">
            <a:off x="5806618" y="2512163"/>
            <a:ext cx="586607" cy="11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57122" y="3252623"/>
            <a:ext cx="569626" cy="109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810530" y="3204003"/>
            <a:ext cx="569626" cy="109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111437" y="3560917"/>
            <a:ext cx="569626" cy="109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14593" y="5270846"/>
            <a:ext cx="447386" cy="742704"/>
          </a:xfrm>
          <a:prstGeom prst="rect">
            <a:avLst/>
          </a:prstGeom>
          <a:noFill/>
          <a:ln w="22225">
            <a:noFill/>
            <a:miter lim="800000"/>
            <a:headEnd/>
            <a:tailEnd/>
          </a:ln>
          <a:extLst>
            <a:ext uri="{909E8E84-426E-40DD-AFC4-6F175D3DCCD1}">
              <a14:hiddenFill xmlns:a14="http://schemas.microsoft.com/office/drawing/2010/main">
                <a:solidFill>
                  <a:schemeClr val="accent1"/>
                </a:solidFill>
              </a14:hiddenFill>
            </a:ext>
          </a:extLst>
        </p:spPr>
      </p:pic>
      <p:pic>
        <p:nvPicPr>
          <p:cNvPr id="53" name="Picture 5"/>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89789" y="5264722"/>
            <a:ext cx="442618" cy="748828"/>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pic>
        <p:nvPicPr>
          <p:cNvPr id="54" name="Picture 16" descr="https://encrypted-tbn0.gstatic.com/images?q=tbn:ANd9GcTvX84Uz09Eadw1SpG8iWy-6E3s5Cf9pg1cSBkZe-nSGMRa-ZGZ7kF9Yg">
            <a:hlinkClick r:id="rId27"/>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21440" b="17387"/>
          <a:stretch/>
        </p:blipFill>
        <p:spPr bwMode="auto">
          <a:xfrm>
            <a:off x="6847459" y="5270846"/>
            <a:ext cx="284655" cy="20828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25" descr="SWIBREG-dag%2010%20nov%202011_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325178" y="4739298"/>
            <a:ext cx="944423" cy="90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p:cNvPicPr>
            <a:picLocks noChangeAspect="1"/>
          </p:cNvPicPr>
          <p:nvPr/>
        </p:nvPicPr>
        <p:blipFill>
          <a:blip r:embed="rId30" cstate="print"/>
          <a:stretch>
            <a:fillRect/>
          </a:stretch>
        </p:blipFill>
        <p:spPr>
          <a:xfrm>
            <a:off x="7557122" y="4980603"/>
            <a:ext cx="1200599" cy="218705"/>
          </a:xfrm>
          <a:prstGeom prst="rect">
            <a:avLst/>
          </a:prstGeom>
        </p:spPr>
      </p:pic>
      <p:pic>
        <p:nvPicPr>
          <p:cNvPr id="71"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73885">
            <a:off x="7022272" y="4876142"/>
            <a:ext cx="586607" cy="11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413814">
            <a:off x="6185844" y="4890314"/>
            <a:ext cx="586607" cy="11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p:nvPr/>
        </p:nvSpPr>
        <p:spPr>
          <a:xfrm>
            <a:off x="346058" y="1072432"/>
            <a:ext cx="2219325" cy="369328"/>
          </a:xfrm>
          <a:prstGeom prst="rect">
            <a:avLst/>
          </a:prstGeom>
          <a:solidFill>
            <a:srgbClr val="FFFFFF"/>
          </a:solidFill>
          <a:ln>
            <a:noFill/>
          </a:ln>
        </p:spPr>
        <p:txBody>
          <a:bodyPr wrap="square" lIns="91435" tIns="45718" rIns="91435" bIns="45718" rtlCol="0">
            <a:spAutoFit/>
          </a:bodyPr>
          <a:lstStyle/>
          <a:p>
            <a:r>
              <a:rPr lang="sv-SE" dirty="0" smtClean="0">
                <a:solidFill>
                  <a:schemeClr val="tx2"/>
                </a:solidFill>
              </a:rPr>
              <a:t>Lösning för omsorg:</a:t>
            </a:r>
          </a:p>
        </p:txBody>
      </p:sp>
      <p:sp>
        <p:nvSpPr>
          <p:cNvPr id="74" name="TextBox 73"/>
          <p:cNvSpPr txBox="1"/>
          <p:nvPr/>
        </p:nvSpPr>
        <p:spPr>
          <a:xfrm>
            <a:off x="5341388" y="1079780"/>
            <a:ext cx="1896196" cy="369328"/>
          </a:xfrm>
          <a:prstGeom prst="rect">
            <a:avLst/>
          </a:prstGeom>
          <a:solidFill>
            <a:srgbClr val="FFFFFF"/>
          </a:solidFill>
          <a:ln>
            <a:noFill/>
          </a:ln>
        </p:spPr>
        <p:txBody>
          <a:bodyPr wrap="square" lIns="91435" tIns="45718" rIns="91435" bIns="45718" rtlCol="0">
            <a:spAutoFit/>
          </a:bodyPr>
          <a:lstStyle/>
          <a:p>
            <a:r>
              <a:rPr lang="sv-SE" dirty="0" smtClean="0">
                <a:solidFill>
                  <a:schemeClr val="tx2"/>
                </a:solidFill>
              </a:rPr>
              <a:t>Lösning för vård:</a:t>
            </a:r>
          </a:p>
        </p:txBody>
      </p:sp>
      <p:pic>
        <p:nvPicPr>
          <p:cNvPr id="16397" name="Picture 13" descr="http://www.white-medical.co.uk/WebRoot/BT/Shops/18455/5318/5377/2BEA/A111/5D0E/0A0C/05ED/F0E2/and_ua_767pbtci.jpg"/>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t="20392" b="20859"/>
          <a:stretch/>
        </p:blipFill>
        <p:spPr bwMode="auto">
          <a:xfrm>
            <a:off x="7358404" y="2496045"/>
            <a:ext cx="1429769" cy="83997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413814">
            <a:off x="7181762" y="2515705"/>
            <a:ext cx="586607" cy="11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78"/>
          <p:cNvGrpSpPr/>
          <p:nvPr/>
        </p:nvGrpSpPr>
        <p:grpSpPr>
          <a:xfrm>
            <a:off x="3864358" y="3036805"/>
            <a:ext cx="1595705" cy="1084002"/>
            <a:chOff x="3864357" y="3036805"/>
            <a:chExt cx="1595705" cy="1084002"/>
          </a:xfrm>
        </p:grpSpPr>
        <p:pic>
          <p:nvPicPr>
            <p:cNvPr id="14" name="Picture 22"/>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050836" y="3036805"/>
              <a:ext cx="1190737" cy="108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https://www.telia.se/resources/teliasonera/telia-se/assets/media/logo2x.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275737" y="3709340"/>
              <a:ext cx="751159" cy="280093"/>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3864357" y="3306303"/>
              <a:ext cx="1595705" cy="430887"/>
            </a:xfrm>
            <a:prstGeom prst="rect">
              <a:avLst/>
            </a:prstGeom>
            <a:noFill/>
            <a:ln>
              <a:noFill/>
            </a:ln>
          </p:spPr>
          <p:txBody>
            <a:bodyPr wrap="square" rtlCol="0">
              <a:spAutoFit/>
            </a:bodyPr>
            <a:lstStyle/>
            <a:p>
              <a:pPr algn="ctr"/>
              <a:r>
                <a:rPr lang="sv-SE" sz="1100" dirty="0">
                  <a:solidFill>
                    <a:schemeClr val="tx2"/>
                  </a:solidFill>
                </a:rPr>
                <a:t>Personligt användarkonto</a:t>
              </a:r>
            </a:p>
          </p:txBody>
        </p:sp>
      </p:grpSp>
      <p:pic>
        <p:nvPicPr>
          <p:cNvPr id="13315" name="Picture 3"/>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881809" y="3173567"/>
            <a:ext cx="883144" cy="112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790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hlqujx\AppData\Local\Microsoft\Windows\Temporary Internet Files\Content.Outlook\Y14J773D\IMG_28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916832"/>
            <a:ext cx="2307601" cy="4104455"/>
          </a:xfrm>
          <a:prstGeom prst="rect">
            <a:avLst/>
          </a:prstGeom>
          <a:noFill/>
          <a:ln>
            <a:solidFill>
              <a:schemeClr val="bg2">
                <a:lumMod val="65000"/>
              </a:schemeClr>
            </a:solidFill>
          </a:ln>
          <a:extLst>
            <a:ext uri="{909E8E84-426E-40DD-AFC4-6F175D3DCCD1}">
              <a14:hiddenFill xmlns:a14="http://schemas.microsoft.com/office/drawing/2010/main">
                <a:solidFill>
                  <a:srgbClr val="FFFFFF"/>
                </a:solidFill>
              </a14:hiddenFill>
            </a:ext>
          </a:extLst>
        </p:spPr>
      </p:pic>
      <p:grpSp>
        <p:nvGrpSpPr>
          <p:cNvPr id="5" name="Group 5"/>
          <p:cNvGrpSpPr/>
          <p:nvPr/>
        </p:nvGrpSpPr>
        <p:grpSpPr>
          <a:xfrm>
            <a:off x="815363" y="1947358"/>
            <a:ext cx="3029137" cy="4104456"/>
            <a:chOff x="1198594" y="1353675"/>
            <a:chExt cx="3378206" cy="4509120"/>
          </a:xfrm>
        </p:grpSpPr>
        <p:pic>
          <p:nvPicPr>
            <p:cNvPr id="1026" name="Picture 2" descr="C:\Users\ahlqujx\AppData\Local\Microsoft\Windows\Temporary Internet Files\Content.Outlook\Y14J773D\IMG_28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1688" y="1353675"/>
              <a:ext cx="2535112" cy="4509120"/>
            </a:xfrm>
            <a:prstGeom prst="rect">
              <a:avLst/>
            </a:prstGeom>
            <a:noFill/>
            <a:ln>
              <a:solidFill>
                <a:schemeClr val="bg2">
                  <a:lumMod val="65000"/>
                </a:schemeClr>
              </a:solidFill>
            </a:ln>
            <a:extLst>
              <a:ext uri="{909E8E84-426E-40DD-AFC4-6F175D3DCCD1}">
                <a14:hiddenFill xmlns:a14="http://schemas.microsoft.com/office/drawing/2010/main">
                  <a:solidFill>
                    <a:srgbClr val="FFFFFF"/>
                  </a:solidFill>
                </a14:hiddenFill>
              </a:ext>
            </a:extLst>
          </p:spPr>
        </p:pic>
        <p:grpSp>
          <p:nvGrpSpPr>
            <p:cNvPr id="6" name="Group 4"/>
            <p:cNvGrpSpPr/>
            <p:nvPr/>
          </p:nvGrpSpPr>
          <p:grpSpPr>
            <a:xfrm>
              <a:off x="1198594" y="3649742"/>
              <a:ext cx="2962732" cy="1874644"/>
              <a:chOff x="1270601" y="3721750"/>
              <a:chExt cx="2962732" cy="1874644"/>
            </a:xfrm>
          </p:grpSpPr>
          <p:sp>
            <p:nvSpPr>
              <p:cNvPr id="2" name="Rectangle 1"/>
              <p:cNvSpPr/>
              <p:nvPr/>
            </p:nvSpPr>
            <p:spPr>
              <a:xfrm>
                <a:off x="1279194" y="3721750"/>
                <a:ext cx="2954139" cy="550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descr="https://encrypted-tbn2.gstatic.com/images?q=tbn:ANd9GcRyiWm0NsC2J6cj9ntEp1k0OBa-hShRof3ycNUphdlAh8d1ZeUo">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606" r="11658" b="15862"/>
              <a:stretch/>
            </p:blipFill>
            <p:spPr bwMode="auto">
              <a:xfrm>
                <a:off x="1270601" y="3833512"/>
                <a:ext cx="2962730" cy="1762882"/>
              </a:xfrm>
              <a:prstGeom prst="rect">
                <a:avLst/>
              </a:prstGeom>
              <a:noFill/>
              <a:ln>
                <a:noFill/>
              </a:ln>
            </p:spPr>
          </p:pic>
        </p:grpSp>
        <p:sp>
          <p:nvSpPr>
            <p:cNvPr id="4" name="Rectangle 3"/>
            <p:cNvSpPr/>
            <p:nvPr/>
          </p:nvSpPr>
          <p:spPr>
            <a:xfrm>
              <a:off x="1207187" y="3641771"/>
              <a:ext cx="2954137" cy="19742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31" name="Picture 7" descr="https://d2kf8ofjubxnnc.cloudfront.net/content/eccojc/7/8/616/F1.large.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5804" y="4271418"/>
            <a:ext cx="3634036" cy="1728383"/>
          </a:xfrm>
          <a:prstGeom prst="rect">
            <a:avLst/>
          </a:prstGeom>
          <a:noFill/>
          <a:ln>
            <a:solidFill>
              <a:schemeClr val="tx2">
                <a:lumMod val="25000"/>
                <a:lumOff val="7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03796" y="3933055"/>
            <a:ext cx="3706044" cy="338554"/>
          </a:xfrm>
          <a:prstGeom prst="rect">
            <a:avLst/>
          </a:prstGeom>
          <a:solidFill>
            <a:schemeClr val="bg1"/>
          </a:solidFill>
        </p:spPr>
        <p:txBody>
          <a:bodyPr wrap="square" rtlCol="0">
            <a:spAutoFit/>
          </a:bodyPr>
          <a:lstStyle/>
          <a:p>
            <a:r>
              <a:rPr lang="en-US" sz="1600" b="1" dirty="0" smtClean="0"/>
              <a:t>Symptom score,  Short Health Scale (SHS)</a:t>
            </a:r>
            <a:endParaRPr lang="en-US" sz="1600" b="1" dirty="0"/>
          </a:p>
        </p:txBody>
      </p:sp>
      <p:sp>
        <p:nvSpPr>
          <p:cNvPr id="7" name="textruta 6"/>
          <p:cNvSpPr txBox="1"/>
          <p:nvPr/>
        </p:nvSpPr>
        <p:spPr>
          <a:xfrm>
            <a:off x="1043608" y="445119"/>
            <a:ext cx="7301230" cy="707886"/>
          </a:xfrm>
          <a:prstGeom prst="rect">
            <a:avLst/>
          </a:prstGeom>
          <a:noFill/>
        </p:spPr>
        <p:txBody>
          <a:bodyPr wrap="none" rtlCol="0">
            <a:spAutoFit/>
          </a:bodyPr>
          <a:lstStyle/>
          <a:p>
            <a:r>
              <a:rPr lang="sv-SE" sz="4000" dirty="0" smtClean="0"/>
              <a:t>Två </a:t>
            </a:r>
            <a:r>
              <a:rPr lang="sv-SE" sz="4000" dirty="0" err="1" smtClean="0"/>
              <a:t>appar</a:t>
            </a:r>
            <a:r>
              <a:rPr lang="sv-SE" sz="4000" dirty="0" smtClean="0"/>
              <a:t> -  Telia-</a:t>
            </a:r>
            <a:r>
              <a:rPr lang="sv-SE" sz="4000" dirty="0" err="1" smtClean="0"/>
              <a:t>appen</a:t>
            </a:r>
            <a:r>
              <a:rPr lang="sv-SE" sz="4000" dirty="0" smtClean="0"/>
              <a:t> och </a:t>
            </a:r>
            <a:r>
              <a:rPr lang="sv-SE" sz="4000" dirty="0" err="1" smtClean="0"/>
              <a:t>IB</a:t>
            </a:r>
            <a:r>
              <a:rPr lang="sv-SE" sz="4000" i="1" dirty="0" err="1" smtClean="0"/>
              <a:t>Doc</a:t>
            </a:r>
            <a:endParaRPr lang="sv-SE" sz="4000" i="1" dirty="0"/>
          </a:p>
        </p:txBody>
      </p:sp>
    </p:spTree>
    <p:extLst>
      <p:ext uri="{BB962C8B-B14F-4D97-AF65-F5344CB8AC3E}">
        <p14:creationId xmlns:p14="http://schemas.microsoft.com/office/powerpoint/2010/main" val="3723867404"/>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bbVie 2007 Template">
  <a:themeElements>
    <a:clrScheme name="Abbvie 2007 Palette">
      <a:dk1>
        <a:srgbClr val="000000"/>
      </a:dk1>
      <a:lt1>
        <a:srgbClr val="FFFFFF"/>
      </a:lt1>
      <a:dk2>
        <a:srgbClr val="071D49"/>
      </a:dk2>
      <a:lt2>
        <a:srgbClr val="FFFFFF"/>
      </a:lt2>
      <a:accent1>
        <a:srgbClr val="7DA1C4"/>
      </a:accent1>
      <a:accent2>
        <a:srgbClr val="6BBBAE"/>
      </a:accent2>
      <a:accent3>
        <a:srgbClr val="84BD00"/>
      </a:accent3>
      <a:accent4>
        <a:srgbClr val="0082BA"/>
      </a:accent4>
      <a:accent5>
        <a:srgbClr val="702082"/>
      </a:accent5>
      <a:accent6>
        <a:srgbClr val="DC8633"/>
      </a:accent6>
      <a:hlink>
        <a:srgbClr val="84BD00"/>
      </a:hlink>
      <a:folHlink>
        <a:srgbClr val="0082BA"/>
      </a:folHlink>
    </a:clrScheme>
    <a:fontScheme name="Abbvi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175">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bbvie Design 1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940</Words>
  <Application>Microsoft Office PowerPoint</Application>
  <PresentationFormat>Bildspel på skärmen (4:3)</PresentationFormat>
  <Paragraphs>191</Paragraphs>
  <Slides>23</Slides>
  <Notes>9</Notes>
  <HiddenSlides>0</HiddenSlides>
  <MMClips>0</MMClips>
  <ScaleCrop>false</ScaleCrop>
  <HeadingPairs>
    <vt:vector size="6" baseType="variant">
      <vt:variant>
        <vt:lpstr>Tema</vt:lpstr>
      </vt:variant>
      <vt:variant>
        <vt:i4>2</vt:i4>
      </vt:variant>
      <vt:variant>
        <vt:lpstr>Serverprogram för OLE-inbäddning</vt:lpstr>
      </vt:variant>
      <vt:variant>
        <vt:i4>1</vt:i4>
      </vt:variant>
      <vt:variant>
        <vt:lpstr>Bildrubriker</vt:lpstr>
      </vt:variant>
      <vt:variant>
        <vt:i4>23</vt:i4>
      </vt:variant>
    </vt:vector>
  </HeadingPairs>
  <TitlesOfParts>
    <vt:vector size="26" baseType="lpstr">
      <vt:lpstr>Office-tema</vt:lpstr>
      <vt:lpstr>AbbVie 2007 Template</vt:lpstr>
      <vt:lpstr>think-cell Slide</vt:lpstr>
      <vt:lpstr>Förenklad monitorering och rapportering till SWIBREG</vt:lpstr>
      <vt:lpstr>”Treat to target” och ”Tight control”</vt:lpstr>
      <vt:lpstr>PowerPoint-presentation</vt:lpstr>
      <vt:lpstr>PowerPoint-presentation</vt:lpstr>
      <vt:lpstr>Mål</vt:lpstr>
      <vt:lpstr>Problem</vt:lpstr>
      <vt:lpstr>Åtgärder</vt:lpstr>
      <vt:lpstr>Telia HomeCare</vt:lpstr>
      <vt:lpstr>PowerPoint-presentation</vt:lpstr>
      <vt:lpstr>Telia AbbVie Care – Patientstyrd sjukdomsmonitorering. Ökad frihet med bibehållen kontroll.</vt:lpstr>
      <vt:lpstr>Formulär i Telia-appen</vt:lpstr>
      <vt:lpstr>Testpilot - hur går det till?  https://www.youtube.com/watch?v=KhwW0b6xQcE </vt:lpstr>
      <vt:lpstr>PowerPoint-presentation</vt:lpstr>
      <vt:lpstr>PowerPoint-presentation</vt:lpstr>
      <vt:lpstr>Varningssignaler listas i SWIBREG</vt:lpstr>
      <vt:lpstr>Telia AbbVie Care – Patientstyrd sjukdomsmonitorering. Ökad frihet med bibehållen kontroll.</vt:lpstr>
      <vt:lpstr>Support – vem ansvarar för vad?</vt:lpstr>
      <vt:lpstr>Hur kan e-hälsa optimera vården?</vt:lpstr>
      <vt:lpstr>Resultat av den tekniska piloten på Telia-appen</vt:lpstr>
      <vt:lpstr>1177.se</vt:lpstr>
      <vt:lpstr>Kontroller</vt:lpstr>
      <vt:lpstr>När kan vi börja med apparna?</vt:lpstr>
      <vt:lpstr>När kan vi börja med 1177.se?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Medkon</dc:creator>
  <cp:lastModifiedBy>Olsson Malin</cp:lastModifiedBy>
  <cp:revision>28</cp:revision>
  <dcterms:created xsi:type="dcterms:W3CDTF">2016-10-06T17:57:45Z</dcterms:created>
  <dcterms:modified xsi:type="dcterms:W3CDTF">2016-10-25T13:35:43Z</dcterms:modified>
</cp:coreProperties>
</file>